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5"/>
  </p:notesMasterIdLst>
  <p:sldIdLst>
    <p:sldId id="256" r:id="rId2"/>
    <p:sldId id="311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314" r:id="rId11"/>
    <p:sldId id="266" r:id="rId12"/>
    <p:sldId id="315" r:id="rId13"/>
    <p:sldId id="268" r:id="rId14"/>
    <p:sldId id="269" r:id="rId15"/>
    <p:sldId id="270" r:id="rId16"/>
    <p:sldId id="312" r:id="rId17"/>
    <p:sldId id="272" r:id="rId18"/>
    <p:sldId id="273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13" r:id="rId45"/>
    <p:sldId id="301" r:id="rId46"/>
    <p:sldId id="302" r:id="rId47"/>
    <p:sldId id="303" r:id="rId48"/>
    <p:sldId id="304" r:id="rId49"/>
    <p:sldId id="305" r:id="rId50"/>
    <p:sldId id="316" r:id="rId51"/>
    <p:sldId id="307" r:id="rId52"/>
    <p:sldId id="308" r:id="rId53"/>
    <p:sldId id="309" r:id="rId54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ndy van Dam" initials="avd" lastIdx="38" clrIdx="0"/>
  <p:cmAuthor id="1" name=" " initials="MSOffice" lastIdx="3" clrIdx="1"/>
  <p:cmAuthor id="2" name="Andy van Dam" initials="AvD" lastIdx="6" clrIdx="2"/>
  <p:cmAuthor id="3" name="byunme" initials="b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8305" autoAdjust="0"/>
  </p:normalViewPr>
  <p:slideViewPr>
    <p:cSldViewPr>
      <p:cViewPr>
        <p:scale>
          <a:sx n="100" d="100"/>
          <a:sy n="100" d="100"/>
        </p:scale>
        <p:origin x="-1098" y="-42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2112"/>
    </p:cViewPr>
  </p:sorterViewPr>
  <p:notesViewPr>
    <p:cSldViewPr>
      <p:cViewPr varScale="1">
        <p:scale>
          <a:sx n="52" d="100"/>
          <a:sy n="52" d="100"/>
        </p:scale>
        <p:origin x="-2678" y="-8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wmf"/></Relationships>
</file>

<file path=ppt/drawings/_rels/vmlDrawing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image" Target="../media/image69.png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1.png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2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image" Target="../media/image37.png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8.png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9.png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56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57.w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image" Target="../media/image60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1CC454-124A-4472-B986-8C26C6542434}" type="datetimeFigureOut">
              <a:rPr lang="en-US" smtClean="0"/>
              <a:pPr/>
              <a:t>10/23/2012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20DD7D-0CCE-4AA3-90F3-FDFCAD709D7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5499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cm.org/jgt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sites.google.com/a/brown.edu/fluids/research/breuer-research/bat-flight-research" TargetMode="External"/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sites.google.com/a/brown.edu/fluids/research/breuer-research/bat-flight-research" TargetMode="External"/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0DD7D-0CCE-4AA3-90F3-FDFCAD709D74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6073" eaLnBrk="0" hangingPunct="0">
              <a:defRPr sz="2900">
                <a:solidFill>
                  <a:schemeClr val="tx1"/>
                </a:solidFill>
                <a:latin typeface="Times New Roman" pitchFamily="18" charset="0"/>
              </a:defRPr>
            </a:lvl1pPr>
            <a:lvl2pPr marL="716204" indent="-275463" defTabSz="886073" eaLnBrk="0" hangingPunct="0">
              <a:defRPr sz="2900">
                <a:solidFill>
                  <a:schemeClr val="tx1"/>
                </a:solidFill>
                <a:latin typeface="Times New Roman" pitchFamily="18" charset="0"/>
              </a:defRPr>
            </a:lvl2pPr>
            <a:lvl3pPr marL="1101852" indent="-220370" defTabSz="886073" eaLnBrk="0" hangingPunct="0">
              <a:defRPr sz="2900">
                <a:solidFill>
                  <a:schemeClr val="tx1"/>
                </a:solidFill>
                <a:latin typeface="Times New Roman" pitchFamily="18" charset="0"/>
              </a:defRPr>
            </a:lvl3pPr>
            <a:lvl4pPr marL="1542593" indent="-220370" defTabSz="886073" eaLnBrk="0" hangingPunct="0">
              <a:defRPr sz="2900">
                <a:solidFill>
                  <a:schemeClr val="tx1"/>
                </a:solidFill>
                <a:latin typeface="Times New Roman" pitchFamily="18" charset="0"/>
              </a:defRPr>
            </a:lvl4pPr>
            <a:lvl5pPr marL="1983334" indent="-220370" defTabSz="886073" eaLnBrk="0" hangingPunct="0">
              <a:defRPr sz="2900">
                <a:solidFill>
                  <a:schemeClr val="tx1"/>
                </a:solidFill>
                <a:latin typeface="Times New Roman" pitchFamily="18" charset="0"/>
              </a:defRPr>
            </a:lvl5pPr>
            <a:lvl6pPr marL="2424074" indent="-220370" defTabSz="886073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Times New Roman" pitchFamily="18" charset="0"/>
              </a:defRPr>
            </a:lvl6pPr>
            <a:lvl7pPr marL="2864815" indent="-220370" defTabSz="886073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Times New Roman" pitchFamily="18" charset="0"/>
              </a:defRPr>
            </a:lvl7pPr>
            <a:lvl8pPr marL="3305556" indent="-220370" defTabSz="886073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Times New Roman" pitchFamily="18" charset="0"/>
              </a:defRPr>
            </a:lvl8pPr>
            <a:lvl9pPr marL="3746297" indent="-220370" defTabSz="886073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6715042A-0584-4172-B3CC-3DA8BC0F5F3F}" type="slidenum">
              <a:rPr lang="en-US" sz="1200"/>
              <a:pPr eaLnBrk="1" hangingPunct="1"/>
              <a:t>10</a:t>
            </a:fld>
            <a:endParaRPr lang="en-US" sz="1200"/>
          </a:p>
        </p:txBody>
      </p:sp>
      <p:sp>
        <p:nvSpPr>
          <p:cNvPr id="60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604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smtClean="0"/>
              <a:t>Gamuts shown in some type of  perceptual CIE space 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6144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smtClean="0"/>
              <a:t>Edit: added CIE</a:t>
            </a:r>
          </a:p>
        </p:txBody>
      </p:sp>
      <p:sp>
        <p:nvSpPr>
          <p:cNvPr id="6144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6073" eaLnBrk="0" hangingPunct="0">
              <a:defRPr sz="2900">
                <a:solidFill>
                  <a:schemeClr val="tx1"/>
                </a:solidFill>
                <a:latin typeface="Times New Roman" pitchFamily="18" charset="0"/>
              </a:defRPr>
            </a:lvl1pPr>
            <a:lvl2pPr marL="716204" indent="-275463" defTabSz="886073" eaLnBrk="0" hangingPunct="0">
              <a:defRPr sz="2900">
                <a:solidFill>
                  <a:schemeClr val="tx1"/>
                </a:solidFill>
                <a:latin typeface="Times New Roman" pitchFamily="18" charset="0"/>
              </a:defRPr>
            </a:lvl2pPr>
            <a:lvl3pPr marL="1101852" indent="-220370" defTabSz="886073" eaLnBrk="0" hangingPunct="0">
              <a:defRPr sz="2900">
                <a:solidFill>
                  <a:schemeClr val="tx1"/>
                </a:solidFill>
                <a:latin typeface="Times New Roman" pitchFamily="18" charset="0"/>
              </a:defRPr>
            </a:lvl3pPr>
            <a:lvl4pPr marL="1542593" indent="-220370" defTabSz="886073" eaLnBrk="0" hangingPunct="0">
              <a:defRPr sz="2900">
                <a:solidFill>
                  <a:schemeClr val="tx1"/>
                </a:solidFill>
                <a:latin typeface="Times New Roman" pitchFamily="18" charset="0"/>
              </a:defRPr>
            </a:lvl4pPr>
            <a:lvl5pPr marL="1983334" indent="-220370" defTabSz="886073" eaLnBrk="0" hangingPunct="0">
              <a:defRPr sz="2900">
                <a:solidFill>
                  <a:schemeClr val="tx1"/>
                </a:solidFill>
                <a:latin typeface="Times New Roman" pitchFamily="18" charset="0"/>
              </a:defRPr>
            </a:lvl5pPr>
            <a:lvl6pPr marL="2424074" indent="-220370" defTabSz="886073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Times New Roman" pitchFamily="18" charset="0"/>
              </a:defRPr>
            </a:lvl6pPr>
            <a:lvl7pPr marL="2864815" indent="-220370" defTabSz="886073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Times New Roman" pitchFamily="18" charset="0"/>
              </a:defRPr>
            </a:lvl7pPr>
            <a:lvl8pPr marL="3305556" indent="-220370" defTabSz="886073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Times New Roman" pitchFamily="18" charset="0"/>
              </a:defRPr>
            </a:lvl8pPr>
            <a:lvl9pPr marL="3746297" indent="-220370" defTabSz="886073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6A2AC80D-186A-46AB-A077-6CBED1A0A87F}" type="slidenum">
              <a:rPr lang="en-US" sz="1200"/>
              <a:pPr eaLnBrk="1" hangingPunct="1"/>
              <a:t>11</a:t>
            </a:fld>
            <a:endParaRPr lang="en-US" sz="120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6144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smtClean="0"/>
              <a:t>Edit: added CIE</a:t>
            </a:r>
          </a:p>
        </p:txBody>
      </p:sp>
      <p:sp>
        <p:nvSpPr>
          <p:cNvPr id="6144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6073" eaLnBrk="0" hangingPunct="0">
              <a:defRPr sz="2900">
                <a:solidFill>
                  <a:schemeClr val="tx1"/>
                </a:solidFill>
                <a:latin typeface="Times New Roman" pitchFamily="18" charset="0"/>
              </a:defRPr>
            </a:lvl1pPr>
            <a:lvl2pPr marL="716204" indent="-275463" defTabSz="886073" eaLnBrk="0" hangingPunct="0">
              <a:defRPr sz="2900">
                <a:solidFill>
                  <a:schemeClr val="tx1"/>
                </a:solidFill>
                <a:latin typeface="Times New Roman" pitchFamily="18" charset="0"/>
              </a:defRPr>
            </a:lvl2pPr>
            <a:lvl3pPr marL="1101852" indent="-220370" defTabSz="886073" eaLnBrk="0" hangingPunct="0">
              <a:defRPr sz="2900">
                <a:solidFill>
                  <a:schemeClr val="tx1"/>
                </a:solidFill>
                <a:latin typeface="Times New Roman" pitchFamily="18" charset="0"/>
              </a:defRPr>
            </a:lvl3pPr>
            <a:lvl4pPr marL="1542593" indent="-220370" defTabSz="886073" eaLnBrk="0" hangingPunct="0">
              <a:defRPr sz="2900">
                <a:solidFill>
                  <a:schemeClr val="tx1"/>
                </a:solidFill>
                <a:latin typeface="Times New Roman" pitchFamily="18" charset="0"/>
              </a:defRPr>
            </a:lvl4pPr>
            <a:lvl5pPr marL="1983334" indent="-220370" defTabSz="886073" eaLnBrk="0" hangingPunct="0">
              <a:defRPr sz="2900">
                <a:solidFill>
                  <a:schemeClr val="tx1"/>
                </a:solidFill>
                <a:latin typeface="Times New Roman" pitchFamily="18" charset="0"/>
              </a:defRPr>
            </a:lvl5pPr>
            <a:lvl6pPr marL="2424074" indent="-220370" defTabSz="886073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Times New Roman" pitchFamily="18" charset="0"/>
              </a:defRPr>
            </a:lvl6pPr>
            <a:lvl7pPr marL="2864815" indent="-220370" defTabSz="886073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Times New Roman" pitchFamily="18" charset="0"/>
              </a:defRPr>
            </a:lvl7pPr>
            <a:lvl8pPr marL="3305556" indent="-220370" defTabSz="886073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Times New Roman" pitchFamily="18" charset="0"/>
              </a:defRPr>
            </a:lvl8pPr>
            <a:lvl9pPr marL="3746297" indent="-220370" defTabSz="886073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6A2AC80D-186A-46AB-A077-6CBED1A0A87F}" type="slidenum">
              <a:rPr lang="en-US" sz="1200"/>
              <a:pPr eaLnBrk="1" hangingPunct="1"/>
              <a:t>12</a:t>
            </a:fld>
            <a:endParaRPr lang="en-US" sz="120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0DD7D-0CCE-4AA3-90F3-FDFCAD709D74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0DD7D-0CCE-4AA3-90F3-FDFCAD709D74}" type="slidenum">
              <a:rPr lang="en-US" smtClean="0"/>
              <a:pPr/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6073" eaLnBrk="0" hangingPunct="0">
              <a:defRPr sz="2900">
                <a:solidFill>
                  <a:schemeClr val="tx1"/>
                </a:solidFill>
                <a:latin typeface="Times New Roman" pitchFamily="18" charset="0"/>
              </a:defRPr>
            </a:lvl1pPr>
            <a:lvl2pPr marL="716204" indent="-275463" defTabSz="886073" eaLnBrk="0" hangingPunct="0">
              <a:defRPr sz="2900">
                <a:solidFill>
                  <a:schemeClr val="tx1"/>
                </a:solidFill>
                <a:latin typeface="Times New Roman" pitchFamily="18" charset="0"/>
              </a:defRPr>
            </a:lvl2pPr>
            <a:lvl3pPr marL="1101852" indent="-220370" defTabSz="886073" eaLnBrk="0" hangingPunct="0">
              <a:defRPr sz="2900">
                <a:solidFill>
                  <a:schemeClr val="tx1"/>
                </a:solidFill>
                <a:latin typeface="Times New Roman" pitchFamily="18" charset="0"/>
              </a:defRPr>
            </a:lvl3pPr>
            <a:lvl4pPr marL="1542593" indent="-220370" defTabSz="886073" eaLnBrk="0" hangingPunct="0">
              <a:defRPr sz="2900">
                <a:solidFill>
                  <a:schemeClr val="tx1"/>
                </a:solidFill>
                <a:latin typeface="Times New Roman" pitchFamily="18" charset="0"/>
              </a:defRPr>
            </a:lvl4pPr>
            <a:lvl5pPr marL="1983334" indent="-220370" defTabSz="886073" eaLnBrk="0" hangingPunct="0">
              <a:defRPr sz="2900">
                <a:solidFill>
                  <a:schemeClr val="tx1"/>
                </a:solidFill>
                <a:latin typeface="Times New Roman" pitchFamily="18" charset="0"/>
              </a:defRPr>
            </a:lvl5pPr>
            <a:lvl6pPr marL="2424074" indent="-220370" defTabSz="886073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Times New Roman" pitchFamily="18" charset="0"/>
              </a:defRPr>
            </a:lvl6pPr>
            <a:lvl7pPr marL="2864815" indent="-220370" defTabSz="886073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Times New Roman" pitchFamily="18" charset="0"/>
              </a:defRPr>
            </a:lvl7pPr>
            <a:lvl8pPr marL="3305556" indent="-220370" defTabSz="886073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Times New Roman" pitchFamily="18" charset="0"/>
              </a:defRPr>
            </a:lvl8pPr>
            <a:lvl9pPr marL="3746297" indent="-220370" defTabSz="886073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194E414A-7C09-4A3F-A243-AC1A7B35C7B4}" type="slidenum">
              <a:rPr lang="en-US" sz="1200"/>
              <a:pPr eaLnBrk="1" hangingPunct="1"/>
              <a:t>15</a:t>
            </a:fld>
            <a:endParaRPr lang="en-US" sz="1200"/>
          </a:p>
        </p:txBody>
      </p:sp>
      <p:sp>
        <p:nvSpPr>
          <p:cNvPr id="624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624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smtClean="0"/>
              <a:t>Conversion tables example http://www.boscarol.com/pages/cms_eng/030-conv.html</a:t>
            </a:r>
          </a:p>
          <a:p>
            <a:pPr eaLnBrk="1" hangingPunct="1"/>
            <a:r>
              <a:rPr lang="en-US" smtClean="0"/>
              <a:t>ICC (International Color Consortium) http://www.color.org/</a:t>
            </a:r>
          </a:p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0DD7D-0CCE-4AA3-90F3-FDFCAD709D74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2742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0DD7D-0CCE-4AA3-90F3-FDFCAD709D74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0DD7D-0CCE-4AA3-90F3-FDFCAD709D74}" type="slidenum">
              <a:rPr lang="en-US" smtClean="0"/>
              <a:pPr/>
              <a:t>18</a:t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6073" eaLnBrk="0" hangingPunct="0">
              <a:defRPr sz="2900">
                <a:solidFill>
                  <a:schemeClr val="tx1"/>
                </a:solidFill>
                <a:latin typeface="Times New Roman" pitchFamily="18" charset="0"/>
              </a:defRPr>
            </a:lvl1pPr>
            <a:lvl2pPr marL="716204" indent="-275463" defTabSz="886073" eaLnBrk="0" hangingPunct="0">
              <a:defRPr sz="2900">
                <a:solidFill>
                  <a:schemeClr val="tx1"/>
                </a:solidFill>
                <a:latin typeface="Times New Roman" pitchFamily="18" charset="0"/>
              </a:defRPr>
            </a:lvl2pPr>
            <a:lvl3pPr marL="1101852" indent="-220370" defTabSz="886073" eaLnBrk="0" hangingPunct="0">
              <a:defRPr sz="2900">
                <a:solidFill>
                  <a:schemeClr val="tx1"/>
                </a:solidFill>
                <a:latin typeface="Times New Roman" pitchFamily="18" charset="0"/>
              </a:defRPr>
            </a:lvl3pPr>
            <a:lvl4pPr marL="1542593" indent="-220370" defTabSz="886073" eaLnBrk="0" hangingPunct="0">
              <a:defRPr sz="2900">
                <a:solidFill>
                  <a:schemeClr val="tx1"/>
                </a:solidFill>
                <a:latin typeface="Times New Roman" pitchFamily="18" charset="0"/>
              </a:defRPr>
            </a:lvl4pPr>
            <a:lvl5pPr marL="1983334" indent="-220370" defTabSz="886073" eaLnBrk="0" hangingPunct="0">
              <a:defRPr sz="2900">
                <a:solidFill>
                  <a:schemeClr val="tx1"/>
                </a:solidFill>
                <a:latin typeface="Times New Roman" pitchFamily="18" charset="0"/>
              </a:defRPr>
            </a:lvl5pPr>
            <a:lvl6pPr marL="2424074" indent="-220370" defTabSz="886073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Times New Roman" pitchFamily="18" charset="0"/>
              </a:defRPr>
            </a:lvl6pPr>
            <a:lvl7pPr marL="2864815" indent="-220370" defTabSz="886073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Times New Roman" pitchFamily="18" charset="0"/>
              </a:defRPr>
            </a:lvl7pPr>
            <a:lvl8pPr marL="3305556" indent="-220370" defTabSz="886073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Times New Roman" pitchFamily="18" charset="0"/>
              </a:defRPr>
            </a:lvl8pPr>
            <a:lvl9pPr marL="3746297" indent="-220370" defTabSz="886073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2D9A441C-8A91-4BBA-BE9A-6D7ED1C5E7C5}" type="slidenum">
              <a:rPr lang="en-US" sz="1200"/>
              <a:pPr eaLnBrk="1" hangingPunct="1"/>
              <a:t>19</a:t>
            </a:fld>
            <a:endParaRPr lang="en-US" sz="1200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b="1" smtClean="0"/>
              <a:t>But “adding white” and “adding black” not inverse operations.</a:t>
            </a:r>
          </a:p>
          <a:p>
            <a:pPr eaLnBrk="1" hangingPunct="1"/>
            <a:r>
              <a:rPr lang="en-US" b="1" i="1" smtClean="0"/>
              <a:t>HWB-A More Intuitive Hue-Based Color Model</a:t>
            </a:r>
            <a:r>
              <a:rPr lang="en-US" b="1" smtClean="0"/>
              <a:t> (with Eric Ray Lyons)</a:t>
            </a:r>
          </a:p>
          <a:p>
            <a:pPr eaLnBrk="1" hangingPunct="1"/>
            <a:r>
              <a:rPr lang="en-US" b="1" smtClean="0">
                <a:hlinkClick r:id="rId3"/>
              </a:rPr>
              <a:t>the journal of graphics tools</a:t>
            </a:r>
            <a:r>
              <a:rPr lang="en-US" smtClean="0"/>
              <a:t>, Vol 1, No 1: 3-17, 1996 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6144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smtClean="0"/>
              <a:t>Edit: added CIE</a:t>
            </a:r>
          </a:p>
        </p:txBody>
      </p:sp>
      <p:sp>
        <p:nvSpPr>
          <p:cNvPr id="6144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6073" eaLnBrk="0" hangingPunct="0">
              <a:defRPr sz="2900">
                <a:solidFill>
                  <a:schemeClr val="tx1"/>
                </a:solidFill>
                <a:latin typeface="Times New Roman" pitchFamily="18" charset="0"/>
              </a:defRPr>
            </a:lvl1pPr>
            <a:lvl2pPr marL="716204" indent="-275463" defTabSz="886073" eaLnBrk="0" hangingPunct="0">
              <a:defRPr sz="2900">
                <a:solidFill>
                  <a:schemeClr val="tx1"/>
                </a:solidFill>
                <a:latin typeface="Times New Roman" pitchFamily="18" charset="0"/>
              </a:defRPr>
            </a:lvl2pPr>
            <a:lvl3pPr marL="1101852" indent="-220370" defTabSz="886073" eaLnBrk="0" hangingPunct="0">
              <a:defRPr sz="2900">
                <a:solidFill>
                  <a:schemeClr val="tx1"/>
                </a:solidFill>
                <a:latin typeface="Times New Roman" pitchFamily="18" charset="0"/>
              </a:defRPr>
            </a:lvl3pPr>
            <a:lvl4pPr marL="1542593" indent="-220370" defTabSz="886073" eaLnBrk="0" hangingPunct="0">
              <a:defRPr sz="2900">
                <a:solidFill>
                  <a:schemeClr val="tx1"/>
                </a:solidFill>
                <a:latin typeface="Times New Roman" pitchFamily="18" charset="0"/>
              </a:defRPr>
            </a:lvl4pPr>
            <a:lvl5pPr marL="1983334" indent="-220370" defTabSz="886073" eaLnBrk="0" hangingPunct="0">
              <a:defRPr sz="2900">
                <a:solidFill>
                  <a:schemeClr val="tx1"/>
                </a:solidFill>
                <a:latin typeface="Times New Roman" pitchFamily="18" charset="0"/>
              </a:defRPr>
            </a:lvl5pPr>
            <a:lvl6pPr marL="2424074" indent="-220370" defTabSz="886073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Times New Roman" pitchFamily="18" charset="0"/>
              </a:defRPr>
            </a:lvl6pPr>
            <a:lvl7pPr marL="2864815" indent="-220370" defTabSz="886073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Times New Roman" pitchFamily="18" charset="0"/>
              </a:defRPr>
            </a:lvl7pPr>
            <a:lvl8pPr marL="3305556" indent="-220370" defTabSz="886073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Times New Roman" pitchFamily="18" charset="0"/>
              </a:defRPr>
            </a:lvl8pPr>
            <a:lvl9pPr marL="3746297" indent="-220370" defTabSz="886073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6A2AC80D-186A-46AB-A077-6CBED1A0A87F}" type="slidenum">
              <a:rPr lang="en-US" sz="1200"/>
              <a:pPr eaLnBrk="1" hangingPunct="1"/>
              <a:t>2</a:t>
            </a:fld>
            <a:endParaRPr lang="en-US" sz="120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0DD7D-0CCE-4AA3-90F3-FDFCAD709D74}" type="slidenum">
              <a:rPr lang="en-US" smtClean="0"/>
              <a:pPr/>
              <a:t>20</a:t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0DD7D-0CCE-4AA3-90F3-FDFCAD709D74}" type="slidenum">
              <a:rPr lang="en-US" smtClean="0"/>
              <a:pPr/>
              <a:t>21</a:t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0DD7D-0CCE-4AA3-90F3-FDFCAD709D74}" type="slidenum">
              <a:rPr lang="en-US" smtClean="0"/>
              <a:pPr/>
              <a:t>22</a:t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0DD7D-0CCE-4AA3-90F3-FDFCAD709D74}" type="slidenum">
              <a:rPr lang="en-US" smtClean="0"/>
              <a:pPr/>
              <a:t>23</a:t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0DD7D-0CCE-4AA3-90F3-FDFCAD709D74}" type="slidenum">
              <a:rPr lang="en-US" smtClean="0"/>
              <a:pPr/>
              <a:t>24</a:t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0DD7D-0CCE-4AA3-90F3-FDFCAD709D74}" type="slidenum">
              <a:rPr lang="en-US" smtClean="0"/>
              <a:pPr/>
              <a:t>25</a:t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0DD7D-0CCE-4AA3-90F3-FDFCAD709D74}" type="slidenum">
              <a:rPr lang="en-US" smtClean="0"/>
              <a:pPr/>
              <a:t>26</a:t>
            </a:fld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0DD7D-0CCE-4AA3-90F3-FDFCAD709D74}" type="slidenum">
              <a:rPr lang="en-US" smtClean="0"/>
              <a:pPr/>
              <a:t>27</a:t>
            </a:fld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0DD7D-0CCE-4AA3-90F3-FDFCAD709D74}" type="slidenum">
              <a:rPr lang="en-US" smtClean="0"/>
              <a:pPr/>
              <a:t>28</a:t>
            </a:fld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0DD7D-0CCE-4AA3-90F3-FDFCAD709D74}" type="slidenum">
              <a:rPr lang="en-US" smtClean="0"/>
              <a:pPr/>
              <a:t>29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6073" eaLnBrk="0" hangingPunct="0">
              <a:defRPr sz="2900">
                <a:solidFill>
                  <a:schemeClr val="tx1"/>
                </a:solidFill>
                <a:latin typeface="Times New Roman" pitchFamily="18" charset="0"/>
              </a:defRPr>
            </a:lvl1pPr>
            <a:lvl2pPr marL="716204" indent="-275463" defTabSz="886073" eaLnBrk="0" hangingPunct="0">
              <a:defRPr sz="2900">
                <a:solidFill>
                  <a:schemeClr val="tx1"/>
                </a:solidFill>
                <a:latin typeface="Times New Roman" pitchFamily="18" charset="0"/>
              </a:defRPr>
            </a:lvl2pPr>
            <a:lvl3pPr marL="1101852" indent="-220370" defTabSz="886073" eaLnBrk="0" hangingPunct="0">
              <a:defRPr sz="2900">
                <a:solidFill>
                  <a:schemeClr val="tx1"/>
                </a:solidFill>
                <a:latin typeface="Times New Roman" pitchFamily="18" charset="0"/>
              </a:defRPr>
            </a:lvl3pPr>
            <a:lvl4pPr marL="1542593" indent="-220370" defTabSz="886073" eaLnBrk="0" hangingPunct="0">
              <a:defRPr sz="2900">
                <a:solidFill>
                  <a:schemeClr val="tx1"/>
                </a:solidFill>
                <a:latin typeface="Times New Roman" pitchFamily="18" charset="0"/>
              </a:defRPr>
            </a:lvl4pPr>
            <a:lvl5pPr marL="1983334" indent="-220370" defTabSz="886073" eaLnBrk="0" hangingPunct="0">
              <a:defRPr sz="2900">
                <a:solidFill>
                  <a:schemeClr val="tx1"/>
                </a:solidFill>
                <a:latin typeface="Times New Roman" pitchFamily="18" charset="0"/>
              </a:defRPr>
            </a:lvl5pPr>
            <a:lvl6pPr marL="2424074" indent="-220370" defTabSz="886073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Times New Roman" pitchFamily="18" charset="0"/>
              </a:defRPr>
            </a:lvl6pPr>
            <a:lvl7pPr marL="2864815" indent="-220370" defTabSz="886073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Times New Roman" pitchFamily="18" charset="0"/>
              </a:defRPr>
            </a:lvl7pPr>
            <a:lvl8pPr marL="3305556" indent="-220370" defTabSz="886073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Times New Roman" pitchFamily="18" charset="0"/>
              </a:defRPr>
            </a:lvl8pPr>
            <a:lvl9pPr marL="3746297" indent="-220370" defTabSz="886073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E61292DF-04FB-41C8-B42C-866CD8E30A50}" type="slidenum">
              <a:rPr lang="en-US" sz="1200"/>
              <a:pPr eaLnBrk="1" hangingPunct="1"/>
              <a:t>3</a:t>
            </a:fld>
            <a:endParaRPr lang="en-US" sz="1200"/>
          </a:p>
        </p:txBody>
      </p:sp>
      <p:sp>
        <p:nvSpPr>
          <p:cNvPr id="573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en-US" smtClean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0DD7D-0CCE-4AA3-90F3-FDFCAD709D74}" type="slidenum">
              <a:rPr lang="en-US" smtClean="0"/>
              <a:pPr/>
              <a:t>30</a:t>
            </a:fld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0DD7D-0CCE-4AA3-90F3-FDFCAD709D74}" type="slidenum">
              <a:rPr lang="en-US" smtClean="0"/>
              <a:pPr/>
              <a:t>31</a:t>
            </a:fld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0DD7D-0CCE-4AA3-90F3-FDFCAD709D74}" type="slidenum">
              <a:rPr lang="en-US" smtClean="0"/>
              <a:pPr/>
              <a:t>32</a:t>
            </a:fld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0DD7D-0CCE-4AA3-90F3-FDFCAD709D74}" type="slidenum">
              <a:rPr lang="en-US" smtClean="0"/>
              <a:pPr/>
              <a:t>33</a:t>
            </a:fld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0DD7D-0CCE-4AA3-90F3-FDFCAD709D74}" type="slidenum">
              <a:rPr lang="en-US" smtClean="0"/>
              <a:pPr/>
              <a:t>34</a:t>
            </a:fld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0DD7D-0CCE-4AA3-90F3-FDFCAD709D74}" type="slidenum">
              <a:rPr lang="en-US" smtClean="0"/>
              <a:pPr/>
              <a:t>35</a:t>
            </a:fld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0DD7D-0CCE-4AA3-90F3-FDFCAD709D74}" type="slidenum">
              <a:rPr lang="en-US" smtClean="0"/>
              <a:pPr/>
              <a:t>36</a:t>
            </a:fld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0DD7D-0CCE-4AA3-90F3-FDFCAD709D74}" type="slidenum">
              <a:rPr lang="en-US" smtClean="0"/>
              <a:pPr/>
              <a:t>37</a:t>
            </a:fld>
            <a:endParaRPr 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0DD7D-0CCE-4AA3-90F3-FDFCAD709D74}" type="slidenum">
              <a:rPr lang="en-US" smtClean="0"/>
              <a:pPr/>
              <a:t>38</a:t>
            </a:fld>
            <a:endParaRPr 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6073" eaLnBrk="0" hangingPunct="0">
              <a:defRPr sz="2900">
                <a:solidFill>
                  <a:schemeClr val="tx1"/>
                </a:solidFill>
                <a:latin typeface="Times New Roman" pitchFamily="18" charset="0"/>
              </a:defRPr>
            </a:lvl1pPr>
            <a:lvl2pPr marL="716204" indent="-275463" defTabSz="886073" eaLnBrk="0" hangingPunct="0">
              <a:defRPr sz="2900">
                <a:solidFill>
                  <a:schemeClr val="tx1"/>
                </a:solidFill>
                <a:latin typeface="Times New Roman" pitchFamily="18" charset="0"/>
              </a:defRPr>
            </a:lvl2pPr>
            <a:lvl3pPr marL="1101852" indent="-220370" defTabSz="886073" eaLnBrk="0" hangingPunct="0">
              <a:defRPr sz="2900">
                <a:solidFill>
                  <a:schemeClr val="tx1"/>
                </a:solidFill>
                <a:latin typeface="Times New Roman" pitchFamily="18" charset="0"/>
              </a:defRPr>
            </a:lvl3pPr>
            <a:lvl4pPr marL="1542593" indent="-220370" defTabSz="886073" eaLnBrk="0" hangingPunct="0">
              <a:defRPr sz="2900">
                <a:solidFill>
                  <a:schemeClr val="tx1"/>
                </a:solidFill>
                <a:latin typeface="Times New Roman" pitchFamily="18" charset="0"/>
              </a:defRPr>
            </a:lvl4pPr>
            <a:lvl5pPr marL="1983334" indent="-220370" defTabSz="886073" eaLnBrk="0" hangingPunct="0">
              <a:defRPr sz="2900">
                <a:solidFill>
                  <a:schemeClr val="tx1"/>
                </a:solidFill>
                <a:latin typeface="Times New Roman" pitchFamily="18" charset="0"/>
              </a:defRPr>
            </a:lvl5pPr>
            <a:lvl6pPr marL="2424074" indent="-220370" defTabSz="886073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Times New Roman" pitchFamily="18" charset="0"/>
              </a:defRPr>
            </a:lvl6pPr>
            <a:lvl7pPr marL="2864815" indent="-220370" defTabSz="886073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Times New Roman" pitchFamily="18" charset="0"/>
              </a:defRPr>
            </a:lvl7pPr>
            <a:lvl8pPr marL="3305556" indent="-220370" defTabSz="886073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Times New Roman" pitchFamily="18" charset="0"/>
              </a:defRPr>
            </a:lvl8pPr>
            <a:lvl9pPr marL="3746297" indent="-220370" defTabSz="886073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68FEED24-8C72-41FC-BAD5-4A1EEF0ED946}" type="slidenum">
              <a:rPr lang="en-US" sz="1200"/>
              <a:pPr eaLnBrk="1" hangingPunct="1"/>
              <a:t>39</a:t>
            </a:fld>
            <a:endParaRPr lang="en-US" sz="1200"/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smtClean="0"/>
              <a:t>Research ….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6073" eaLnBrk="0" hangingPunct="0">
              <a:defRPr sz="2900">
                <a:solidFill>
                  <a:schemeClr val="tx1"/>
                </a:solidFill>
                <a:latin typeface="Times New Roman" pitchFamily="18" charset="0"/>
              </a:defRPr>
            </a:lvl1pPr>
            <a:lvl2pPr marL="716204" indent="-275463" defTabSz="886073" eaLnBrk="0" hangingPunct="0">
              <a:defRPr sz="2900">
                <a:solidFill>
                  <a:schemeClr val="tx1"/>
                </a:solidFill>
                <a:latin typeface="Times New Roman" pitchFamily="18" charset="0"/>
              </a:defRPr>
            </a:lvl2pPr>
            <a:lvl3pPr marL="1101852" indent="-220370" defTabSz="886073" eaLnBrk="0" hangingPunct="0">
              <a:defRPr sz="2900">
                <a:solidFill>
                  <a:schemeClr val="tx1"/>
                </a:solidFill>
                <a:latin typeface="Times New Roman" pitchFamily="18" charset="0"/>
              </a:defRPr>
            </a:lvl3pPr>
            <a:lvl4pPr marL="1542593" indent="-220370" defTabSz="886073" eaLnBrk="0" hangingPunct="0">
              <a:defRPr sz="2900">
                <a:solidFill>
                  <a:schemeClr val="tx1"/>
                </a:solidFill>
                <a:latin typeface="Times New Roman" pitchFamily="18" charset="0"/>
              </a:defRPr>
            </a:lvl4pPr>
            <a:lvl5pPr marL="1983334" indent="-220370" defTabSz="886073" eaLnBrk="0" hangingPunct="0">
              <a:defRPr sz="2900">
                <a:solidFill>
                  <a:schemeClr val="tx1"/>
                </a:solidFill>
                <a:latin typeface="Times New Roman" pitchFamily="18" charset="0"/>
              </a:defRPr>
            </a:lvl5pPr>
            <a:lvl6pPr marL="2424074" indent="-220370" defTabSz="886073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Times New Roman" pitchFamily="18" charset="0"/>
              </a:defRPr>
            </a:lvl6pPr>
            <a:lvl7pPr marL="2864815" indent="-220370" defTabSz="886073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Times New Roman" pitchFamily="18" charset="0"/>
              </a:defRPr>
            </a:lvl7pPr>
            <a:lvl8pPr marL="3305556" indent="-220370" defTabSz="886073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Times New Roman" pitchFamily="18" charset="0"/>
              </a:defRPr>
            </a:lvl8pPr>
            <a:lvl9pPr marL="3746297" indent="-220370" defTabSz="886073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D174ABEE-F46E-469D-8DA8-1ADFCA2A5AC7}" type="slidenum">
              <a:rPr lang="en-US" sz="1200"/>
              <a:pPr eaLnBrk="1" hangingPunct="1"/>
              <a:t>4</a:t>
            </a:fld>
            <a:endParaRPr lang="en-US" sz="1200"/>
          </a:p>
        </p:txBody>
      </p:sp>
      <p:sp>
        <p:nvSpPr>
          <p:cNvPr id="583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583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en-US" smtClean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0DD7D-0CCE-4AA3-90F3-FDFCAD709D74}" type="slidenum">
              <a:rPr lang="en-US" smtClean="0"/>
              <a:pPr/>
              <a:t>40</a:t>
            </a:fld>
            <a:endParaRPr 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0DD7D-0CCE-4AA3-90F3-FDFCAD709D74}" type="slidenum">
              <a:rPr lang="en-US" smtClean="0"/>
              <a:pPr/>
              <a:t>41</a:t>
            </a:fld>
            <a:endParaRPr 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0DD7D-0CCE-4AA3-90F3-FDFCAD709D74}" type="slidenum">
              <a:rPr lang="en-US" smtClean="0"/>
              <a:pPr/>
              <a:t>42</a:t>
            </a:fld>
            <a:endParaRPr 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6073" eaLnBrk="0" hangingPunct="0">
              <a:defRPr sz="2900">
                <a:solidFill>
                  <a:schemeClr val="tx1"/>
                </a:solidFill>
                <a:latin typeface="Times New Roman" pitchFamily="18" charset="0"/>
              </a:defRPr>
            </a:lvl1pPr>
            <a:lvl2pPr marL="716204" indent="-275463" defTabSz="886073" eaLnBrk="0" hangingPunct="0">
              <a:defRPr sz="2900">
                <a:solidFill>
                  <a:schemeClr val="tx1"/>
                </a:solidFill>
                <a:latin typeface="Times New Roman" pitchFamily="18" charset="0"/>
              </a:defRPr>
            </a:lvl2pPr>
            <a:lvl3pPr marL="1101852" indent="-220370" defTabSz="886073" eaLnBrk="0" hangingPunct="0">
              <a:defRPr sz="2900">
                <a:solidFill>
                  <a:schemeClr val="tx1"/>
                </a:solidFill>
                <a:latin typeface="Times New Roman" pitchFamily="18" charset="0"/>
              </a:defRPr>
            </a:lvl3pPr>
            <a:lvl4pPr marL="1542593" indent="-220370" defTabSz="886073" eaLnBrk="0" hangingPunct="0">
              <a:defRPr sz="2900">
                <a:solidFill>
                  <a:schemeClr val="tx1"/>
                </a:solidFill>
                <a:latin typeface="Times New Roman" pitchFamily="18" charset="0"/>
              </a:defRPr>
            </a:lvl4pPr>
            <a:lvl5pPr marL="1983334" indent="-220370" defTabSz="886073" eaLnBrk="0" hangingPunct="0">
              <a:defRPr sz="2900">
                <a:solidFill>
                  <a:schemeClr val="tx1"/>
                </a:solidFill>
                <a:latin typeface="Times New Roman" pitchFamily="18" charset="0"/>
              </a:defRPr>
            </a:lvl5pPr>
            <a:lvl6pPr marL="2424074" indent="-220370" defTabSz="886073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Times New Roman" pitchFamily="18" charset="0"/>
              </a:defRPr>
            </a:lvl6pPr>
            <a:lvl7pPr marL="2864815" indent="-220370" defTabSz="886073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Times New Roman" pitchFamily="18" charset="0"/>
              </a:defRPr>
            </a:lvl7pPr>
            <a:lvl8pPr marL="3305556" indent="-220370" defTabSz="886073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Times New Roman" pitchFamily="18" charset="0"/>
              </a:defRPr>
            </a:lvl8pPr>
            <a:lvl9pPr marL="3746297" indent="-220370" defTabSz="886073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AB6E8028-E8EE-4B3A-A2EE-CAC33325F874}" type="slidenum">
              <a:rPr lang="en-US" sz="1200"/>
              <a:pPr eaLnBrk="1" hangingPunct="1"/>
              <a:t>43</a:t>
            </a:fld>
            <a:endParaRPr lang="en-US" sz="1200"/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dirty="0" smtClean="0"/>
              <a:t>Not all relevant to rendering—some of these more geared toward graphics design tasks.</a:t>
            </a:r>
          </a:p>
          <a:p>
            <a:pPr eaLnBrk="1" hangingPunct="1"/>
            <a:endParaRPr lang="en-US" dirty="0" smtClean="0"/>
          </a:p>
          <a:p>
            <a:pPr eaLnBrk="1" hangingPunct="1"/>
            <a:r>
              <a:rPr lang="en-US" dirty="0" smtClean="0"/>
              <a:t>Bat flight lab: </a:t>
            </a:r>
            <a:r>
              <a:rPr lang="en-US" dirty="0" smtClean="0">
                <a:hlinkClick r:id="rId3"/>
              </a:rPr>
              <a:t>https://sites.google.com/a/brown.edu/fluids/research/breuer-research/bat-flight-research</a:t>
            </a:r>
            <a:endParaRPr lang="en-US" dirty="0" smtClean="0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6073" eaLnBrk="0" hangingPunct="0">
              <a:defRPr sz="2900">
                <a:solidFill>
                  <a:schemeClr val="tx1"/>
                </a:solidFill>
                <a:latin typeface="Times New Roman" pitchFamily="18" charset="0"/>
              </a:defRPr>
            </a:lvl1pPr>
            <a:lvl2pPr marL="716204" indent="-275463" defTabSz="886073" eaLnBrk="0" hangingPunct="0">
              <a:defRPr sz="2900">
                <a:solidFill>
                  <a:schemeClr val="tx1"/>
                </a:solidFill>
                <a:latin typeface="Times New Roman" pitchFamily="18" charset="0"/>
              </a:defRPr>
            </a:lvl2pPr>
            <a:lvl3pPr marL="1101852" indent="-220370" defTabSz="886073" eaLnBrk="0" hangingPunct="0">
              <a:defRPr sz="2900">
                <a:solidFill>
                  <a:schemeClr val="tx1"/>
                </a:solidFill>
                <a:latin typeface="Times New Roman" pitchFamily="18" charset="0"/>
              </a:defRPr>
            </a:lvl3pPr>
            <a:lvl4pPr marL="1542593" indent="-220370" defTabSz="886073" eaLnBrk="0" hangingPunct="0">
              <a:defRPr sz="2900">
                <a:solidFill>
                  <a:schemeClr val="tx1"/>
                </a:solidFill>
                <a:latin typeface="Times New Roman" pitchFamily="18" charset="0"/>
              </a:defRPr>
            </a:lvl4pPr>
            <a:lvl5pPr marL="1983334" indent="-220370" defTabSz="886073" eaLnBrk="0" hangingPunct="0">
              <a:defRPr sz="2900">
                <a:solidFill>
                  <a:schemeClr val="tx1"/>
                </a:solidFill>
                <a:latin typeface="Times New Roman" pitchFamily="18" charset="0"/>
              </a:defRPr>
            </a:lvl5pPr>
            <a:lvl6pPr marL="2424074" indent="-220370" defTabSz="886073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Times New Roman" pitchFamily="18" charset="0"/>
              </a:defRPr>
            </a:lvl6pPr>
            <a:lvl7pPr marL="2864815" indent="-220370" defTabSz="886073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Times New Roman" pitchFamily="18" charset="0"/>
              </a:defRPr>
            </a:lvl7pPr>
            <a:lvl8pPr marL="3305556" indent="-220370" defTabSz="886073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Times New Roman" pitchFamily="18" charset="0"/>
              </a:defRPr>
            </a:lvl8pPr>
            <a:lvl9pPr marL="3746297" indent="-220370" defTabSz="886073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AB6E8028-E8EE-4B3A-A2EE-CAC33325F874}" type="slidenum">
              <a:rPr lang="en-US" sz="1200"/>
              <a:pPr eaLnBrk="1" hangingPunct="1"/>
              <a:t>44</a:t>
            </a:fld>
            <a:endParaRPr lang="en-US" sz="1200"/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dirty="0" smtClean="0"/>
              <a:t>Not all relevant to rendering—some of these more geared toward graphics design tasks.</a:t>
            </a:r>
          </a:p>
          <a:p>
            <a:pPr eaLnBrk="1" hangingPunct="1"/>
            <a:endParaRPr lang="en-US" dirty="0" smtClean="0"/>
          </a:p>
          <a:p>
            <a:pPr eaLnBrk="1" hangingPunct="1"/>
            <a:r>
              <a:rPr lang="en-US" dirty="0" smtClean="0"/>
              <a:t>Bat flight lab: </a:t>
            </a:r>
            <a:r>
              <a:rPr lang="en-US" dirty="0" smtClean="0">
                <a:hlinkClick r:id="rId3"/>
              </a:rPr>
              <a:t>https://sites.google.com/a/brown.edu/fluids/research/breuer-research/bat-flight-research</a:t>
            </a:r>
            <a:endParaRPr lang="en-US" dirty="0" smtClean="0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0DD7D-0CCE-4AA3-90F3-FDFCAD709D74}" type="slidenum">
              <a:rPr lang="en-US" smtClean="0"/>
              <a:pPr/>
              <a:t>45</a:t>
            </a:fld>
            <a:endParaRPr 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6073" eaLnBrk="0" hangingPunct="0">
              <a:defRPr sz="2900">
                <a:solidFill>
                  <a:schemeClr val="tx1"/>
                </a:solidFill>
                <a:latin typeface="Times New Roman" pitchFamily="18" charset="0"/>
              </a:defRPr>
            </a:lvl1pPr>
            <a:lvl2pPr marL="716204" indent="-275463" defTabSz="886073" eaLnBrk="0" hangingPunct="0">
              <a:defRPr sz="2900">
                <a:solidFill>
                  <a:schemeClr val="tx1"/>
                </a:solidFill>
                <a:latin typeface="Times New Roman" pitchFamily="18" charset="0"/>
              </a:defRPr>
            </a:lvl2pPr>
            <a:lvl3pPr marL="1101852" indent="-220370" defTabSz="886073" eaLnBrk="0" hangingPunct="0">
              <a:defRPr sz="2900">
                <a:solidFill>
                  <a:schemeClr val="tx1"/>
                </a:solidFill>
                <a:latin typeface="Times New Roman" pitchFamily="18" charset="0"/>
              </a:defRPr>
            </a:lvl3pPr>
            <a:lvl4pPr marL="1542593" indent="-220370" defTabSz="886073" eaLnBrk="0" hangingPunct="0">
              <a:defRPr sz="2900">
                <a:solidFill>
                  <a:schemeClr val="tx1"/>
                </a:solidFill>
                <a:latin typeface="Times New Roman" pitchFamily="18" charset="0"/>
              </a:defRPr>
            </a:lvl4pPr>
            <a:lvl5pPr marL="1983334" indent="-220370" defTabSz="886073" eaLnBrk="0" hangingPunct="0">
              <a:defRPr sz="2900">
                <a:solidFill>
                  <a:schemeClr val="tx1"/>
                </a:solidFill>
                <a:latin typeface="Times New Roman" pitchFamily="18" charset="0"/>
              </a:defRPr>
            </a:lvl5pPr>
            <a:lvl6pPr marL="2424074" indent="-220370" defTabSz="886073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Times New Roman" pitchFamily="18" charset="0"/>
              </a:defRPr>
            </a:lvl6pPr>
            <a:lvl7pPr marL="2864815" indent="-220370" defTabSz="886073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Times New Roman" pitchFamily="18" charset="0"/>
              </a:defRPr>
            </a:lvl7pPr>
            <a:lvl8pPr marL="3305556" indent="-220370" defTabSz="886073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Times New Roman" pitchFamily="18" charset="0"/>
              </a:defRPr>
            </a:lvl8pPr>
            <a:lvl9pPr marL="3746297" indent="-220370" defTabSz="886073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EF61572C-A233-4C3F-8950-9FB1212750F2}" type="slidenum">
              <a:rPr lang="en-US" sz="1200"/>
              <a:pPr eaLnBrk="1" hangingPunct="1"/>
              <a:t>46</a:t>
            </a:fld>
            <a:endParaRPr lang="en-US" sz="1200"/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smtClean="0"/>
              <a:t>For most people blue recede and red comes forward, but for a few the opposite is true.</a:t>
            </a: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0DD7D-0CCE-4AA3-90F3-FDFCAD709D74}" type="slidenum">
              <a:rPr lang="en-US" smtClean="0"/>
              <a:pPr/>
              <a:t>47</a:t>
            </a:fld>
            <a:endParaRPr 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0DD7D-0CCE-4AA3-90F3-FDFCAD709D74}" type="slidenum">
              <a:rPr lang="en-US" smtClean="0"/>
              <a:pPr/>
              <a:t>48</a:t>
            </a:fld>
            <a:endParaRPr 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6073" eaLnBrk="0" hangingPunct="0">
              <a:defRPr sz="2900">
                <a:solidFill>
                  <a:schemeClr val="tx1"/>
                </a:solidFill>
                <a:latin typeface="Times New Roman" pitchFamily="18" charset="0"/>
              </a:defRPr>
            </a:lvl1pPr>
            <a:lvl2pPr marL="716204" indent="-275463" defTabSz="886073" eaLnBrk="0" hangingPunct="0">
              <a:defRPr sz="2900">
                <a:solidFill>
                  <a:schemeClr val="tx1"/>
                </a:solidFill>
                <a:latin typeface="Times New Roman" pitchFamily="18" charset="0"/>
              </a:defRPr>
            </a:lvl2pPr>
            <a:lvl3pPr marL="1101852" indent="-220370" defTabSz="886073" eaLnBrk="0" hangingPunct="0">
              <a:defRPr sz="2900">
                <a:solidFill>
                  <a:schemeClr val="tx1"/>
                </a:solidFill>
                <a:latin typeface="Times New Roman" pitchFamily="18" charset="0"/>
              </a:defRPr>
            </a:lvl3pPr>
            <a:lvl4pPr marL="1542593" indent="-220370" defTabSz="886073" eaLnBrk="0" hangingPunct="0">
              <a:defRPr sz="2900">
                <a:solidFill>
                  <a:schemeClr val="tx1"/>
                </a:solidFill>
                <a:latin typeface="Times New Roman" pitchFamily="18" charset="0"/>
              </a:defRPr>
            </a:lvl4pPr>
            <a:lvl5pPr marL="1983334" indent="-220370" defTabSz="886073" eaLnBrk="0" hangingPunct="0">
              <a:defRPr sz="2900">
                <a:solidFill>
                  <a:schemeClr val="tx1"/>
                </a:solidFill>
                <a:latin typeface="Times New Roman" pitchFamily="18" charset="0"/>
              </a:defRPr>
            </a:lvl5pPr>
            <a:lvl6pPr marL="2424074" indent="-220370" defTabSz="886073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Times New Roman" pitchFamily="18" charset="0"/>
              </a:defRPr>
            </a:lvl6pPr>
            <a:lvl7pPr marL="2864815" indent="-220370" defTabSz="886073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Times New Roman" pitchFamily="18" charset="0"/>
              </a:defRPr>
            </a:lvl7pPr>
            <a:lvl8pPr marL="3305556" indent="-220370" defTabSz="886073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Times New Roman" pitchFamily="18" charset="0"/>
              </a:defRPr>
            </a:lvl8pPr>
            <a:lvl9pPr marL="3746297" indent="-220370" defTabSz="886073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0088D7FF-99D0-46BC-A392-EC87120B620D}" type="slidenum">
              <a:rPr lang="en-US" sz="1200"/>
              <a:pPr eaLnBrk="1" hangingPunct="1"/>
              <a:t>49</a:t>
            </a:fld>
            <a:endParaRPr lang="en-US" sz="1200"/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7588" cy="3430588"/>
          </a:xfrm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191" y="4344630"/>
            <a:ext cx="5487618" cy="411418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sz="600"/>
              <a:t>http://www.worsfold98.freeserve.co.uk/</a:t>
            </a:r>
          </a:p>
          <a:p>
            <a:pPr eaLnBrk="1" hangingPunct="1"/>
            <a:r>
              <a:rPr lang="en-US" sz="600"/>
              <a:t>--meaningless color menus: also, no contrast on some of them (?)</a:t>
            </a:r>
          </a:p>
          <a:p>
            <a:pPr eaLnBrk="1" hangingPunct="1"/>
            <a:r>
              <a:rPr lang="en-US" sz="600"/>
              <a:t>--Bad Bad background—distracting. Why: saturation, pattern (fuzziness good—would be good if not so saturation and not so varied high contrast</a:t>
            </a:r>
          </a:p>
          <a:p>
            <a:pPr eaLnBrk="1" hangingPunct="1"/>
            <a:r>
              <a:rPr lang="en-US" sz="600"/>
              <a:t>--multicolored type –virtually never a good idea</a:t>
            </a:r>
          </a:p>
          <a:p>
            <a:pPr eaLnBrk="1" hangingPunct="1"/>
            <a:r>
              <a:rPr lang="en-US" sz="600"/>
              <a:t>--stoplight is a link to search engines: colors not used for their regular meanings</a:t>
            </a:r>
          </a:p>
          <a:p>
            <a:pPr eaLnBrk="1" hangingPunct="1"/>
            <a:r>
              <a:rPr lang="en-US" sz="600"/>
              <a:t>--no theme or rationale to colors chosen (?)</a:t>
            </a:r>
          </a:p>
          <a:p>
            <a:pPr eaLnBrk="1" hangingPunct="1"/>
            <a:r>
              <a:rPr lang="en-US" sz="600"/>
              <a:t>--I think theme was diversity: because something is lost in b&amp; w. although it’s actually easier to use…</a:t>
            </a:r>
          </a:p>
          <a:p>
            <a:pPr eaLnBrk="1" hangingPunct="1"/>
            <a:endParaRPr lang="en-US" sz="600"/>
          </a:p>
          <a:p>
            <a:pPr eaLnBrk="1" hangingPunct="1"/>
            <a:endParaRPr lang="en-US" sz="60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6073" eaLnBrk="0" hangingPunct="0">
              <a:defRPr sz="2900">
                <a:solidFill>
                  <a:schemeClr val="tx1"/>
                </a:solidFill>
                <a:latin typeface="Times New Roman" pitchFamily="18" charset="0"/>
              </a:defRPr>
            </a:lvl1pPr>
            <a:lvl2pPr marL="716204" indent="-275463" defTabSz="886073" eaLnBrk="0" hangingPunct="0">
              <a:defRPr sz="2900">
                <a:solidFill>
                  <a:schemeClr val="tx1"/>
                </a:solidFill>
                <a:latin typeface="Times New Roman" pitchFamily="18" charset="0"/>
              </a:defRPr>
            </a:lvl2pPr>
            <a:lvl3pPr marL="1101852" indent="-220370" defTabSz="886073" eaLnBrk="0" hangingPunct="0">
              <a:defRPr sz="2900">
                <a:solidFill>
                  <a:schemeClr val="tx1"/>
                </a:solidFill>
                <a:latin typeface="Times New Roman" pitchFamily="18" charset="0"/>
              </a:defRPr>
            </a:lvl3pPr>
            <a:lvl4pPr marL="1542593" indent="-220370" defTabSz="886073" eaLnBrk="0" hangingPunct="0">
              <a:defRPr sz="2900">
                <a:solidFill>
                  <a:schemeClr val="tx1"/>
                </a:solidFill>
                <a:latin typeface="Times New Roman" pitchFamily="18" charset="0"/>
              </a:defRPr>
            </a:lvl4pPr>
            <a:lvl5pPr marL="1983334" indent="-220370" defTabSz="886073" eaLnBrk="0" hangingPunct="0">
              <a:defRPr sz="2900">
                <a:solidFill>
                  <a:schemeClr val="tx1"/>
                </a:solidFill>
                <a:latin typeface="Times New Roman" pitchFamily="18" charset="0"/>
              </a:defRPr>
            </a:lvl5pPr>
            <a:lvl6pPr marL="2424074" indent="-220370" defTabSz="886073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Times New Roman" pitchFamily="18" charset="0"/>
              </a:defRPr>
            </a:lvl6pPr>
            <a:lvl7pPr marL="2864815" indent="-220370" defTabSz="886073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Times New Roman" pitchFamily="18" charset="0"/>
              </a:defRPr>
            </a:lvl7pPr>
            <a:lvl8pPr marL="3305556" indent="-220370" defTabSz="886073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Times New Roman" pitchFamily="18" charset="0"/>
              </a:defRPr>
            </a:lvl8pPr>
            <a:lvl9pPr marL="3746297" indent="-220370" defTabSz="886073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DA16E61B-7A27-4A4B-854A-FC79316737FD}" type="slidenum">
              <a:rPr lang="en-US" sz="1200"/>
              <a:pPr eaLnBrk="1" hangingPunct="1"/>
              <a:t>5</a:t>
            </a:fld>
            <a:endParaRPr lang="en-US" sz="1200"/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en-US" smtClean="0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6073" eaLnBrk="0" hangingPunct="0">
              <a:defRPr sz="2900">
                <a:solidFill>
                  <a:schemeClr val="tx1"/>
                </a:solidFill>
                <a:latin typeface="Times New Roman" pitchFamily="18" charset="0"/>
              </a:defRPr>
            </a:lvl1pPr>
            <a:lvl2pPr marL="716204" indent="-275463" defTabSz="886073" eaLnBrk="0" hangingPunct="0">
              <a:defRPr sz="2900">
                <a:solidFill>
                  <a:schemeClr val="tx1"/>
                </a:solidFill>
                <a:latin typeface="Times New Roman" pitchFamily="18" charset="0"/>
              </a:defRPr>
            </a:lvl2pPr>
            <a:lvl3pPr marL="1101852" indent="-220370" defTabSz="886073" eaLnBrk="0" hangingPunct="0">
              <a:defRPr sz="2900">
                <a:solidFill>
                  <a:schemeClr val="tx1"/>
                </a:solidFill>
                <a:latin typeface="Times New Roman" pitchFamily="18" charset="0"/>
              </a:defRPr>
            </a:lvl3pPr>
            <a:lvl4pPr marL="1542593" indent="-220370" defTabSz="886073" eaLnBrk="0" hangingPunct="0">
              <a:defRPr sz="2900">
                <a:solidFill>
                  <a:schemeClr val="tx1"/>
                </a:solidFill>
                <a:latin typeface="Times New Roman" pitchFamily="18" charset="0"/>
              </a:defRPr>
            </a:lvl4pPr>
            <a:lvl5pPr marL="1983334" indent="-220370" defTabSz="886073" eaLnBrk="0" hangingPunct="0">
              <a:defRPr sz="2900">
                <a:solidFill>
                  <a:schemeClr val="tx1"/>
                </a:solidFill>
                <a:latin typeface="Times New Roman" pitchFamily="18" charset="0"/>
              </a:defRPr>
            </a:lvl5pPr>
            <a:lvl6pPr marL="2424074" indent="-220370" defTabSz="886073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Times New Roman" pitchFamily="18" charset="0"/>
              </a:defRPr>
            </a:lvl6pPr>
            <a:lvl7pPr marL="2864815" indent="-220370" defTabSz="886073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Times New Roman" pitchFamily="18" charset="0"/>
              </a:defRPr>
            </a:lvl7pPr>
            <a:lvl8pPr marL="3305556" indent="-220370" defTabSz="886073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Times New Roman" pitchFamily="18" charset="0"/>
              </a:defRPr>
            </a:lvl8pPr>
            <a:lvl9pPr marL="3746297" indent="-220370" defTabSz="886073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0088D7FF-99D0-46BC-A392-EC87120B620D}" type="slidenum">
              <a:rPr lang="en-US" sz="1200"/>
              <a:pPr eaLnBrk="1" hangingPunct="1"/>
              <a:t>50</a:t>
            </a:fld>
            <a:endParaRPr lang="en-US" sz="1200"/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7588" cy="3430588"/>
          </a:xfrm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191" y="4344630"/>
            <a:ext cx="5487618" cy="411418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sz="600"/>
              <a:t>http://www.worsfold98.freeserve.co.uk/</a:t>
            </a:r>
          </a:p>
          <a:p>
            <a:pPr eaLnBrk="1" hangingPunct="1"/>
            <a:r>
              <a:rPr lang="en-US" sz="600"/>
              <a:t>--meaningless color menus: also, no contrast on some of them (?)</a:t>
            </a:r>
          </a:p>
          <a:p>
            <a:pPr eaLnBrk="1" hangingPunct="1"/>
            <a:r>
              <a:rPr lang="en-US" sz="600"/>
              <a:t>--Bad Bad background—distracting. Why: saturation, pattern (fuzziness good—would be good if not so saturation and not so varied high contrast</a:t>
            </a:r>
          </a:p>
          <a:p>
            <a:pPr eaLnBrk="1" hangingPunct="1"/>
            <a:r>
              <a:rPr lang="en-US" sz="600"/>
              <a:t>--multicolored type –virtually never a good idea</a:t>
            </a:r>
          </a:p>
          <a:p>
            <a:pPr eaLnBrk="1" hangingPunct="1"/>
            <a:r>
              <a:rPr lang="en-US" sz="600"/>
              <a:t>--stoplight is a link to search engines: colors not used for their regular meanings</a:t>
            </a:r>
          </a:p>
          <a:p>
            <a:pPr eaLnBrk="1" hangingPunct="1"/>
            <a:r>
              <a:rPr lang="en-US" sz="600"/>
              <a:t>--no theme or rationale to colors chosen (?)</a:t>
            </a:r>
          </a:p>
          <a:p>
            <a:pPr eaLnBrk="1" hangingPunct="1"/>
            <a:r>
              <a:rPr lang="en-US" sz="600"/>
              <a:t>--I think theme was diversity: because something is lost in b&amp; w. although it’s actually easier to use…</a:t>
            </a:r>
          </a:p>
          <a:p>
            <a:pPr eaLnBrk="1" hangingPunct="1"/>
            <a:endParaRPr lang="en-US" sz="600"/>
          </a:p>
          <a:p>
            <a:pPr eaLnBrk="1" hangingPunct="1"/>
            <a:endParaRPr lang="en-US" sz="600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6073" eaLnBrk="0" hangingPunct="0">
              <a:defRPr sz="2900">
                <a:solidFill>
                  <a:schemeClr val="tx1"/>
                </a:solidFill>
                <a:latin typeface="Times New Roman" pitchFamily="18" charset="0"/>
              </a:defRPr>
            </a:lvl1pPr>
            <a:lvl2pPr marL="716204" indent="-275463" defTabSz="886073" eaLnBrk="0" hangingPunct="0">
              <a:defRPr sz="2900">
                <a:solidFill>
                  <a:schemeClr val="tx1"/>
                </a:solidFill>
                <a:latin typeface="Times New Roman" pitchFamily="18" charset="0"/>
              </a:defRPr>
            </a:lvl2pPr>
            <a:lvl3pPr marL="1101852" indent="-220370" defTabSz="886073" eaLnBrk="0" hangingPunct="0">
              <a:defRPr sz="2900">
                <a:solidFill>
                  <a:schemeClr val="tx1"/>
                </a:solidFill>
                <a:latin typeface="Times New Roman" pitchFamily="18" charset="0"/>
              </a:defRPr>
            </a:lvl3pPr>
            <a:lvl4pPr marL="1542593" indent="-220370" defTabSz="886073" eaLnBrk="0" hangingPunct="0">
              <a:defRPr sz="2900">
                <a:solidFill>
                  <a:schemeClr val="tx1"/>
                </a:solidFill>
                <a:latin typeface="Times New Roman" pitchFamily="18" charset="0"/>
              </a:defRPr>
            </a:lvl4pPr>
            <a:lvl5pPr marL="1983334" indent="-220370" defTabSz="886073" eaLnBrk="0" hangingPunct="0">
              <a:defRPr sz="2900">
                <a:solidFill>
                  <a:schemeClr val="tx1"/>
                </a:solidFill>
                <a:latin typeface="Times New Roman" pitchFamily="18" charset="0"/>
              </a:defRPr>
            </a:lvl5pPr>
            <a:lvl6pPr marL="2424074" indent="-220370" defTabSz="886073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Times New Roman" pitchFamily="18" charset="0"/>
              </a:defRPr>
            </a:lvl6pPr>
            <a:lvl7pPr marL="2864815" indent="-220370" defTabSz="886073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Times New Roman" pitchFamily="18" charset="0"/>
              </a:defRPr>
            </a:lvl7pPr>
            <a:lvl8pPr marL="3305556" indent="-220370" defTabSz="886073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Times New Roman" pitchFamily="18" charset="0"/>
              </a:defRPr>
            </a:lvl8pPr>
            <a:lvl9pPr marL="3746297" indent="-220370" defTabSz="886073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7DE37BF5-8ADF-4AC9-B7B3-D1641DC920F3}" type="slidenum">
              <a:rPr lang="en-US" sz="1200"/>
              <a:pPr eaLnBrk="1" hangingPunct="1"/>
              <a:t>51</a:t>
            </a:fld>
            <a:endParaRPr lang="en-US" sz="1200"/>
          </a:p>
        </p:txBody>
      </p:sp>
      <p:sp>
        <p:nvSpPr>
          <p:cNvPr id="69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7588" cy="3430588"/>
          </a:xfrm>
          <a:ln/>
        </p:spPr>
      </p:sp>
      <p:sp>
        <p:nvSpPr>
          <p:cNvPr id="696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191" y="4344630"/>
            <a:ext cx="5487618" cy="411418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dirty="0" smtClean="0"/>
              <a:t>NO COMMENT </a:t>
            </a:r>
            <a:r>
              <a:rPr lang="en-US" dirty="0" err="1" smtClean="0"/>
              <a:t>NECESsary</a:t>
            </a:r>
            <a:endParaRPr lang="en-US" dirty="0" smtClean="0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0DD7D-0CCE-4AA3-90F3-FDFCAD709D74}" type="slidenum">
              <a:rPr lang="en-US" smtClean="0"/>
              <a:pPr/>
              <a:t>52</a:t>
            </a:fld>
            <a:endParaRPr 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0DD7D-0CCE-4AA3-90F3-FDFCAD709D74}" type="slidenum">
              <a:rPr lang="en-US" smtClean="0"/>
              <a:pPr/>
              <a:t>53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0DD7D-0CCE-4AA3-90F3-FDFCAD709D74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0DD7D-0CCE-4AA3-90F3-FDFCAD709D74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0DD7D-0CCE-4AA3-90F3-FDFCAD709D74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6073" eaLnBrk="0" hangingPunct="0">
              <a:defRPr sz="2900">
                <a:solidFill>
                  <a:schemeClr val="tx1"/>
                </a:solidFill>
                <a:latin typeface="Times New Roman" pitchFamily="18" charset="0"/>
              </a:defRPr>
            </a:lvl1pPr>
            <a:lvl2pPr marL="716204" indent="-275463" defTabSz="886073" eaLnBrk="0" hangingPunct="0">
              <a:defRPr sz="2900">
                <a:solidFill>
                  <a:schemeClr val="tx1"/>
                </a:solidFill>
                <a:latin typeface="Times New Roman" pitchFamily="18" charset="0"/>
              </a:defRPr>
            </a:lvl2pPr>
            <a:lvl3pPr marL="1101852" indent="-220370" defTabSz="886073" eaLnBrk="0" hangingPunct="0">
              <a:defRPr sz="2900">
                <a:solidFill>
                  <a:schemeClr val="tx1"/>
                </a:solidFill>
                <a:latin typeface="Times New Roman" pitchFamily="18" charset="0"/>
              </a:defRPr>
            </a:lvl3pPr>
            <a:lvl4pPr marL="1542593" indent="-220370" defTabSz="886073" eaLnBrk="0" hangingPunct="0">
              <a:defRPr sz="2900">
                <a:solidFill>
                  <a:schemeClr val="tx1"/>
                </a:solidFill>
                <a:latin typeface="Times New Roman" pitchFamily="18" charset="0"/>
              </a:defRPr>
            </a:lvl4pPr>
            <a:lvl5pPr marL="1983334" indent="-220370" defTabSz="886073" eaLnBrk="0" hangingPunct="0">
              <a:defRPr sz="2900">
                <a:solidFill>
                  <a:schemeClr val="tx1"/>
                </a:solidFill>
                <a:latin typeface="Times New Roman" pitchFamily="18" charset="0"/>
              </a:defRPr>
            </a:lvl5pPr>
            <a:lvl6pPr marL="2424074" indent="-220370" defTabSz="886073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Times New Roman" pitchFamily="18" charset="0"/>
              </a:defRPr>
            </a:lvl6pPr>
            <a:lvl7pPr marL="2864815" indent="-220370" defTabSz="886073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Times New Roman" pitchFamily="18" charset="0"/>
              </a:defRPr>
            </a:lvl7pPr>
            <a:lvl8pPr marL="3305556" indent="-220370" defTabSz="886073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Times New Roman" pitchFamily="18" charset="0"/>
              </a:defRPr>
            </a:lvl8pPr>
            <a:lvl9pPr marL="3746297" indent="-220370" defTabSz="886073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6715042A-0584-4172-B3CC-3DA8BC0F5F3F}" type="slidenum">
              <a:rPr lang="en-US" sz="1200"/>
              <a:pPr eaLnBrk="1" hangingPunct="1"/>
              <a:t>9</a:t>
            </a:fld>
            <a:endParaRPr lang="en-US" sz="1200"/>
          </a:p>
        </p:txBody>
      </p:sp>
      <p:sp>
        <p:nvSpPr>
          <p:cNvPr id="60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604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smtClean="0"/>
              <a:t>Gamuts shown in some type of  perceptual CIE space 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685800" y="2736056"/>
            <a:ext cx="8001000" cy="960120"/>
          </a:xfrm>
          <a:prstGeom prst="rect">
            <a:avLst/>
          </a:prstGeom>
        </p:spPr>
        <p:txBody>
          <a:bodyPr anchor="t" anchorCtr="0"/>
          <a:lstStyle>
            <a:lvl1pPr algn="r">
              <a:defRPr sz="3200" b="0">
                <a:solidFill>
                  <a:schemeClr val="tx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685800" y="3786188"/>
            <a:ext cx="8001001" cy="514350"/>
          </a:xfrm>
        </p:spPr>
        <p:txBody>
          <a:bodyPr/>
          <a:lstStyle>
            <a:lvl1pPr marL="0" indent="0" algn="r">
              <a:buNone/>
              <a:defRPr sz="2000" b="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 dirty="0"/>
          </a:p>
        </p:txBody>
      </p:sp>
      <p:sp>
        <p:nvSpPr>
          <p:cNvPr id="2" name="Rectangle 1"/>
          <p:cNvSpPr/>
          <p:nvPr/>
        </p:nvSpPr>
        <p:spPr>
          <a:xfrm>
            <a:off x="457200" y="514350"/>
            <a:ext cx="8242300" cy="4000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/>
          </a:p>
        </p:txBody>
      </p:sp>
      <p:sp>
        <p:nvSpPr>
          <p:cNvPr id="18" name="Straight Connector 17"/>
          <p:cNvSpPr>
            <a:spLocks noChangeShapeType="1"/>
          </p:cNvSpPr>
          <p:nvPr/>
        </p:nvSpPr>
        <p:spPr bwMode="auto">
          <a:xfrm>
            <a:off x="457200" y="4743450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b="0"/>
          </a:p>
        </p:txBody>
      </p:sp>
      <p:sp>
        <p:nvSpPr>
          <p:cNvPr id="19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2133600" y="4800600"/>
            <a:ext cx="5257800" cy="240983"/>
          </a:xfrm>
          <a:prstGeom prst="rect">
            <a:avLst/>
          </a:prstGeom>
          <a:noFill/>
        </p:spPr>
        <p:txBody>
          <a:bodyPr/>
          <a:lstStyle>
            <a:lvl1pPr algn="l">
              <a:defRPr sz="1400" b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Color II - 10/23/12</a:t>
            </a:r>
            <a:endParaRPr lang="en-US"/>
          </a:p>
        </p:txBody>
      </p:sp>
      <p:sp>
        <p:nvSpPr>
          <p:cNvPr id="20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7467600" y="4800600"/>
            <a:ext cx="1219200" cy="238601"/>
          </a:xfrm>
          <a:prstGeom prst="rect">
            <a:avLst/>
          </a:prstGeom>
          <a:noFill/>
        </p:spPr>
        <p:txBody>
          <a:bodyPr/>
          <a:lstStyle>
            <a:lvl1pPr algn="r">
              <a:defRPr sz="1400" b="0">
                <a:solidFill>
                  <a:schemeClr val="tx1"/>
                </a:solidFill>
              </a:defRPr>
            </a:lvl1pPr>
          </a:lstStyle>
          <a:p>
            <a:fld id="{AF354DBD-A4D6-4564-A64B-A99BD952A0A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085850"/>
            <a:ext cx="8229600" cy="36004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 dirty="0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457200" y="4743450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2133600" y="4800600"/>
            <a:ext cx="5257800" cy="240983"/>
          </a:xfrm>
          <a:prstGeom prst="rect">
            <a:avLst/>
          </a:prstGeom>
          <a:noFill/>
        </p:spPr>
        <p:txBody>
          <a:bodyPr/>
          <a:lstStyle>
            <a:lvl1pPr algn="l"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Color II - 10/23/12</a:t>
            </a:r>
            <a:endParaRPr lang="en-US"/>
          </a:p>
        </p:txBody>
      </p:sp>
      <p:sp>
        <p:nvSpPr>
          <p:cNvPr id="1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7467600" y="4800600"/>
            <a:ext cx="1219200" cy="238601"/>
          </a:xfrm>
          <a:prstGeom prst="rect">
            <a:avLst/>
          </a:prstGeom>
          <a:noFill/>
        </p:spPr>
        <p:txBody>
          <a:bodyPr/>
          <a:lstStyle>
            <a:lvl1pPr algn="r">
              <a:defRPr sz="1400">
                <a:solidFill>
                  <a:schemeClr val="tx1"/>
                </a:solidFill>
              </a:defRPr>
            </a:lvl1pPr>
          </a:lstStyle>
          <a:p>
            <a:fld id="{AF354DBD-A4D6-4564-A64B-A99BD952A0A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2228850"/>
            <a:ext cx="6858000" cy="800100"/>
          </a:xfrm>
          <a:prstGeom prst="rect">
            <a:avLst/>
          </a:prstGeom>
        </p:spPr>
        <p:txBody>
          <a:bodyPr anchor="t" anchorCtr="0"/>
          <a:lstStyle>
            <a:lvl1pPr algn="r">
              <a:buNone/>
              <a:defRPr sz="3200" b="0" cap="none" baseline="0">
                <a:solidFill>
                  <a:schemeClr val="tx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3200400"/>
            <a:ext cx="6781800" cy="857250"/>
          </a:xfrm>
        </p:spPr>
        <p:txBody>
          <a:bodyPr anchor="t" anchorCtr="0"/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00800" y="4766310"/>
            <a:ext cx="2286000" cy="274320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98648" y="4766310"/>
            <a:ext cx="3474720" cy="27432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Color II - 10/23/12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9848" y="4766310"/>
            <a:ext cx="1520952" cy="274320"/>
          </a:xfrm>
          <a:prstGeom prst="rect">
            <a:avLst/>
          </a:prstGeom>
        </p:spPr>
        <p:txBody>
          <a:bodyPr/>
          <a:lstStyle/>
          <a:p>
            <a:fld id="{AF354DBD-A4D6-4564-A64B-A99BD952A0A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14400" y="2114550"/>
            <a:ext cx="7315200" cy="96012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914400" y="2114550"/>
            <a:ext cx="228600" cy="96012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traight Connector 11"/>
          <p:cNvSpPr>
            <a:spLocks noChangeShapeType="1"/>
          </p:cNvSpPr>
          <p:nvPr/>
        </p:nvSpPr>
        <p:spPr bwMode="auto">
          <a:xfrm>
            <a:off x="457200" y="4743450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3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2133600" y="4800600"/>
            <a:ext cx="5257800" cy="240983"/>
          </a:xfrm>
          <a:prstGeom prst="rect">
            <a:avLst/>
          </a:prstGeom>
          <a:noFill/>
        </p:spPr>
        <p:txBody>
          <a:bodyPr/>
          <a:lstStyle>
            <a:lvl1pPr algn="l"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Color II - 10/23/12</a:t>
            </a:r>
            <a:endParaRPr lang="en-US"/>
          </a:p>
        </p:txBody>
      </p:sp>
      <p:sp>
        <p:nvSpPr>
          <p:cNvPr id="14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7467600" y="4800600"/>
            <a:ext cx="1219200" cy="238601"/>
          </a:xfrm>
          <a:prstGeom prst="rect">
            <a:avLst/>
          </a:prstGeom>
          <a:noFill/>
        </p:spPr>
        <p:txBody>
          <a:bodyPr/>
          <a:lstStyle>
            <a:lvl1pPr algn="r">
              <a:defRPr sz="1400">
                <a:solidFill>
                  <a:schemeClr val="tx1"/>
                </a:solidFill>
              </a:defRPr>
            </a:lvl1pPr>
          </a:lstStyle>
          <a:p>
            <a:fld id="{AF354DBD-A4D6-4564-A64B-A99BD952A0A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085850"/>
            <a:ext cx="4038600" cy="36004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 dirty="0"/>
          </a:p>
        </p:txBody>
      </p:sp>
      <p:sp>
        <p:nvSpPr>
          <p:cNvPr id="19" name="Content Placeholder 7"/>
          <p:cNvSpPr>
            <a:spLocks noGrp="1"/>
          </p:cNvSpPr>
          <p:nvPr>
            <p:ph sz="quarter" idx="10"/>
          </p:nvPr>
        </p:nvSpPr>
        <p:spPr>
          <a:xfrm>
            <a:off x="4648200" y="1085850"/>
            <a:ext cx="4038600" cy="36004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 dirty="0"/>
          </a:p>
        </p:txBody>
      </p:sp>
      <p:sp>
        <p:nvSpPr>
          <p:cNvPr id="21" name="Title 2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085850"/>
            <a:ext cx="4038600" cy="285750"/>
          </a:xfrm>
          <a:noFill/>
          <a:ln>
            <a:noFill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000" b="0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8201" y="1085850"/>
            <a:ext cx="4041777" cy="285750"/>
          </a:xfrm>
          <a:noFill/>
          <a:ln>
            <a:noFill/>
          </a:ln>
        </p:spPr>
        <p:txBody>
          <a:bodyPr lIns="91440" anchor="b" anchorCtr="0">
            <a:normAutofit/>
          </a:bodyPr>
          <a:lstStyle>
            <a:lvl1pPr marL="0" indent="0">
              <a:buNone/>
              <a:defRPr sz="2000" b="0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457200" y="4743450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7" name="Footer Placeholder 5"/>
          <p:cNvSpPr>
            <a:spLocks noGrp="1"/>
          </p:cNvSpPr>
          <p:nvPr>
            <p:ph type="ftr" sz="quarter" idx="10"/>
          </p:nvPr>
        </p:nvSpPr>
        <p:spPr>
          <a:xfrm>
            <a:off x="2133600" y="4800600"/>
            <a:ext cx="5257800" cy="240983"/>
          </a:xfrm>
          <a:prstGeom prst="rect">
            <a:avLst/>
          </a:prstGeom>
          <a:noFill/>
        </p:spPr>
        <p:txBody>
          <a:bodyPr/>
          <a:lstStyle>
            <a:lvl1pPr algn="l"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Color II - 10/23/12</a:t>
            </a:r>
            <a:endParaRPr lang="en-US"/>
          </a:p>
        </p:txBody>
      </p:sp>
      <p:sp>
        <p:nvSpPr>
          <p:cNvPr id="18" name="Slide Number Placeholder 6"/>
          <p:cNvSpPr>
            <a:spLocks noGrp="1"/>
          </p:cNvSpPr>
          <p:nvPr>
            <p:ph type="sldNum" sz="quarter" idx="11"/>
          </p:nvPr>
        </p:nvSpPr>
        <p:spPr>
          <a:xfrm>
            <a:off x="7467600" y="4800600"/>
            <a:ext cx="1219200" cy="238601"/>
          </a:xfrm>
          <a:prstGeom prst="rect">
            <a:avLst/>
          </a:prstGeom>
          <a:noFill/>
        </p:spPr>
        <p:txBody>
          <a:bodyPr/>
          <a:lstStyle>
            <a:lvl1pPr algn="r">
              <a:defRPr sz="1400">
                <a:solidFill>
                  <a:schemeClr val="tx1"/>
                </a:solidFill>
              </a:defRPr>
            </a:lvl1pPr>
          </a:lstStyle>
          <a:p>
            <a:fld id="{AF354DBD-A4D6-4564-A64B-A99BD952A0A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2"/>
          </p:nvPr>
        </p:nvSpPr>
        <p:spPr>
          <a:xfrm>
            <a:off x="457200" y="1428750"/>
            <a:ext cx="4038600" cy="32575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3"/>
          </p:nvPr>
        </p:nvSpPr>
        <p:spPr>
          <a:xfrm>
            <a:off x="4648200" y="1428750"/>
            <a:ext cx="4038600" cy="32575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 dirty="0"/>
          </a:p>
        </p:txBody>
      </p:sp>
      <p:sp>
        <p:nvSpPr>
          <p:cNvPr id="15" name="Title 1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457200" y="4743450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2133600" y="4800600"/>
            <a:ext cx="5257800" cy="240983"/>
          </a:xfrm>
          <a:prstGeom prst="rect">
            <a:avLst/>
          </a:prstGeom>
          <a:noFill/>
        </p:spPr>
        <p:txBody>
          <a:bodyPr/>
          <a:lstStyle>
            <a:lvl1pPr algn="l"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Color II - 10/23/12</a:t>
            </a:r>
            <a:endParaRPr lang="en-US"/>
          </a:p>
        </p:txBody>
      </p:sp>
      <p:sp>
        <p:nvSpPr>
          <p:cNvPr id="13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7467600" y="4800600"/>
            <a:ext cx="1219200" cy="238601"/>
          </a:xfrm>
          <a:prstGeom prst="rect">
            <a:avLst/>
          </a:prstGeom>
          <a:noFill/>
        </p:spPr>
        <p:txBody>
          <a:bodyPr/>
          <a:lstStyle>
            <a:lvl1pPr algn="r">
              <a:defRPr sz="1400">
                <a:solidFill>
                  <a:schemeClr val="tx1"/>
                </a:solidFill>
              </a:defRPr>
            </a:lvl1pPr>
          </a:lstStyle>
          <a:p>
            <a:fld id="{AF354DBD-A4D6-4564-A64B-A99BD952A0A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457200" y="4743450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2133600" y="4800600"/>
            <a:ext cx="5257800" cy="240983"/>
          </a:xfrm>
          <a:prstGeom prst="rect">
            <a:avLst/>
          </a:prstGeom>
          <a:noFill/>
        </p:spPr>
        <p:txBody>
          <a:bodyPr/>
          <a:lstStyle>
            <a:lvl1pPr algn="l"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Color II - 10/23/12</a:t>
            </a:r>
            <a:endParaRPr lang="en-US"/>
          </a:p>
        </p:txBody>
      </p:sp>
      <p:sp>
        <p:nvSpPr>
          <p:cNvPr id="13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7467600" y="4800600"/>
            <a:ext cx="1219200" cy="238601"/>
          </a:xfrm>
          <a:prstGeom prst="rect">
            <a:avLst/>
          </a:prstGeom>
          <a:noFill/>
        </p:spPr>
        <p:txBody>
          <a:bodyPr/>
          <a:lstStyle>
            <a:lvl1pPr algn="r">
              <a:defRPr sz="1400">
                <a:solidFill>
                  <a:schemeClr val="tx1"/>
                </a:solidFill>
              </a:defRPr>
            </a:lvl1pPr>
          </a:lstStyle>
          <a:p>
            <a:fld id="{AF354DBD-A4D6-4564-A64B-A99BD952A0A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457200" y="4800600"/>
            <a:ext cx="16002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Andries van Dam</a:t>
            </a:r>
            <a:endParaRPr lang="en-US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24600" y="228600"/>
            <a:ext cx="2362200" cy="628650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buNone/>
              <a:defRPr sz="2000" b="0">
                <a:solidFill>
                  <a:srgbClr val="C00000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324600" y="914401"/>
            <a:ext cx="2362200" cy="3771899"/>
          </a:xfrm>
        </p:spPr>
        <p:txBody>
          <a:bodyPr/>
          <a:lstStyle>
            <a:lvl1pPr marL="0" indent="0">
              <a:lnSpc>
                <a:spcPts val="22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457200" y="4743450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 rot="5400000">
            <a:off x="3915025" y="2480310"/>
            <a:ext cx="452628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"/>
          </p:nvPr>
        </p:nvSpPr>
        <p:spPr>
          <a:xfrm>
            <a:off x="457200" y="228600"/>
            <a:ext cx="5562600" cy="44577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457200" y="4800600"/>
            <a:ext cx="6934200" cy="240983"/>
          </a:xfrm>
          <a:prstGeom prst="rect">
            <a:avLst/>
          </a:prstGeom>
          <a:noFill/>
        </p:spPr>
        <p:txBody>
          <a:bodyPr/>
          <a:lstStyle>
            <a:lvl1pPr algn="l"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Color II - 10/23/12</a:t>
            </a:r>
            <a:endParaRPr lang="en-US"/>
          </a:p>
        </p:txBody>
      </p:sp>
      <p:sp>
        <p:nvSpPr>
          <p:cNvPr id="13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7467600" y="4800600"/>
            <a:ext cx="1219200" cy="238601"/>
          </a:xfrm>
          <a:prstGeom prst="rect">
            <a:avLst/>
          </a:prstGeom>
          <a:noFill/>
        </p:spPr>
        <p:txBody>
          <a:bodyPr/>
          <a:lstStyle>
            <a:lvl1pPr algn="r">
              <a:defRPr sz="1400">
                <a:solidFill>
                  <a:schemeClr val="tx1"/>
                </a:solidFill>
              </a:defRPr>
            </a:lvl1pPr>
          </a:lstStyle>
          <a:p>
            <a:fld id="{AF354DBD-A4D6-4564-A64B-A99BD952A0A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75642"/>
            <a:ext cx="8229600" cy="506016"/>
          </a:xfrm>
          <a:prstGeom prst="rect">
            <a:avLst/>
          </a:prstGeom>
          <a:ln>
            <a:noFill/>
          </a:ln>
        </p:spPr>
        <p:txBody>
          <a:bodyPr lIns="274320" anchor="ctr"/>
          <a:lstStyle>
            <a:lvl1pPr algn="r">
              <a:buNone/>
              <a:defRPr sz="2000" b="0" cap="all" baseline="0">
                <a:solidFill>
                  <a:schemeClr val="tx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57200" y="1428750"/>
            <a:ext cx="8229600" cy="3202686"/>
          </a:xfrm>
          <a:solidFill>
            <a:schemeClr val="bg1"/>
          </a:solidFill>
          <a:ln>
            <a:noFill/>
          </a:ln>
          <a:effectLst/>
        </p:spPr>
        <p:txBody>
          <a:bodyPr/>
          <a:lstStyle>
            <a:lvl1pPr marL="0" indent="0">
              <a:spcBef>
                <a:spcPts val="600"/>
              </a:spcBef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914400"/>
            <a:ext cx="8229600" cy="400050"/>
          </a:xfrm>
        </p:spPr>
        <p:txBody>
          <a:bodyPr anchor="ctr" anchorCtr="0"/>
          <a:lstStyle>
            <a:lvl1pPr marL="0" indent="0" algn="l">
              <a:buFontTx/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876800" y="4764881"/>
            <a:ext cx="1066800" cy="27432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57200" y="4767263"/>
            <a:ext cx="5410200" cy="27432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Color II - 10/23/12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943600" y="4764881"/>
            <a:ext cx="2743200" cy="274320"/>
          </a:xfrm>
          <a:prstGeom prst="rect">
            <a:avLst/>
          </a:prstGeom>
        </p:spPr>
        <p:txBody>
          <a:bodyPr/>
          <a:lstStyle/>
          <a:p>
            <a:fld id="{AF354DBD-A4D6-4564-A64B-A99BD952A0A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457200" y="4764881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028700"/>
            <a:ext cx="8229600" cy="365760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 dirty="0"/>
          </a:p>
        </p:txBody>
      </p:sp>
      <p:sp>
        <p:nvSpPr>
          <p:cNvPr id="11" name="Footer Placeholder 2"/>
          <p:cNvSpPr txBox="1">
            <a:spLocks/>
          </p:cNvSpPr>
          <p:nvPr/>
        </p:nvSpPr>
        <p:spPr>
          <a:xfrm>
            <a:off x="457200" y="228600"/>
            <a:ext cx="8229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/>
          <a:lstStyle>
            <a:defPPr>
              <a:defRPr lang="en-US"/>
            </a:defPPr>
            <a:lvl1pPr marL="0" algn="r" defTabSz="914400" rtl="0" eaLnBrk="1" latinLnBrk="0" hangingPunct="1">
              <a:defRPr kumimoji="0"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/>
            <a:r>
              <a:rPr lang="en-US" b="1" kern="1000" spc="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Segoe UI" pitchFamily="34" charset="0"/>
              </a:rPr>
              <a:t>cs123 	</a:t>
            </a:r>
            <a:r>
              <a:rPr lang="en-US" kern="1000" spc="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Segoe UI" pitchFamily="34" charset="0"/>
              </a:rPr>
              <a:t>INTRODUCTION</a:t>
            </a:r>
            <a:r>
              <a:rPr lang="en-US" kern="1000" spc="100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Segoe UI" pitchFamily="34" charset="0"/>
              </a:rPr>
              <a:t> TO COMPUTER GRAPHICS</a:t>
            </a:r>
            <a:endParaRPr lang="en-US" kern="1000" spc="100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  <a:cs typeface="Segoe UI" pitchFamily="34" charset="0"/>
            </a:endParaRPr>
          </a:p>
        </p:txBody>
      </p:sp>
      <p:sp>
        <p:nvSpPr>
          <p:cNvPr id="24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2286000" y="4800600"/>
            <a:ext cx="5105400" cy="240983"/>
          </a:xfrm>
          <a:prstGeom prst="rect">
            <a:avLst/>
          </a:prstGeom>
          <a:noFill/>
        </p:spPr>
        <p:txBody>
          <a:bodyPr/>
          <a:lstStyle>
            <a:lvl1pPr algn="l"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Color II - 10/23/12</a:t>
            </a:r>
            <a:endParaRPr lang="en-US"/>
          </a:p>
        </p:txBody>
      </p:sp>
      <p:sp>
        <p:nvSpPr>
          <p:cNvPr id="25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7467600" y="4800600"/>
            <a:ext cx="1219200" cy="238601"/>
          </a:xfrm>
          <a:prstGeom prst="rect">
            <a:avLst/>
          </a:prstGeom>
          <a:noFill/>
        </p:spPr>
        <p:txBody>
          <a:bodyPr/>
          <a:lstStyle>
            <a:lvl1pPr algn="r"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fld id="{AF354DBD-A4D6-4564-A64B-A99BD952A0A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457200" y="4800600"/>
            <a:ext cx="17526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Andries van Dam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</a:endParaRPr>
          </a:p>
        </p:txBody>
      </p:sp>
      <p:sp>
        <p:nvSpPr>
          <p:cNvPr id="16" name="Title Placeholder 15"/>
          <p:cNvSpPr>
            <a:spLocks noGrp="1"/>
          </p:cNvSpPr>
          <p:nvPr>
            <p:ph type="title"/>
          </p:nvPr>
        </p:nvSpPr>
        <p:spPr>
          <a:xfrm>
            <a:off x="457200" y="514350"/>
            <a:ext cx="8229600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timing>
    <p:tnLst>
      <p:par>
        <p:cTn id="1" dur="indefinite" restart="never" nodeType="tmRoot"/>
      </p:par>
    </p:tnLst>
  </p:timing>
  <p:hf hdr="0" dt="0"/>
  <p:txStyles>
    <p:titleStyle>
      <a:lvl1pPr algn="l" rtl="0" eaLnBrk="1" latinLnBrk="0" hangingPunct="1">
        <a:spcBef>
          <a:spcPct val="0"/>
        </a:spcBef>
        <a:buNone/>
        <a:defRPr kumimoji="0" sz="2800" b="0" kern="1200" spc="0" baseline="0">
          <a:solidFill>
            <a:srgbClr val="920000"/>
          </a:solidFill>
          <a:latin typeface="+mj-lt"/>
          <a:ea typeface="+mj-ea"/>
          <a:cs typeface="Segoe UI" pitchFamily="34" charset="0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6000"/>
        <a:buFont typeface="Wingdings 3"/>
        <a:buChar char="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ts val="500"/>
        </a:spcBef>
        <a:buClr>
          <a:schemeClr val="accent2"/>
        </a:buClr>
        <a:buSzPct val="76000"/>
        <a:buFont typeface="Wingdings 3"/>
        <a:buChar char=""/>
        <a:defRPr kumimoji="0" sz="23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500"/>
        </a:spcBef>
        <a:buClr>
          <a:schemeClr val="bg1">
            <a:shade val="50000"/>
          </a:schemeClr>
        </a:buClr>
        <a:buSzPct val="76000"/>
        <a:buFont typeface="Wingdings 3"/>
        <a:buChar char="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400"/>
        </a:spcBef>
        <a:buClr>
          <a:schemeClr val="accent2">
            <a:shade val="75000"/>
          </a:schemeClr>
        </a:buClr>
        <a:buSzPct val="70000"/>
        <a:buFont typeface="Wingdings"/>
        <a:buChar char="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00"/>
        </a:spcBef>
        <a:buClr>
          <a:schemeClr val="accent2"/>
        </a:buClr>
        <a:buSzPct val="70000"/>
        <a:buFont typeface="Wingdings"/>
        <a:buChar char="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0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0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e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9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20.wmf"/><Relationship Id="rId4" Type="http://schemas.openxmlformats.org/officeDocument/2006/relationships/oleObject" Target="../embeddings/oleObject2.bin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30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scanline.ca/ciecam02/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notesSlide" Target="../notesSlides/notesSlide33.xml"/><Relationship Id="rId7" Type="http://schemas.openxmlformats.org/officeDocument/2006/relationships/image" Target="../media/image38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5.bin"/><Relationship Id="rId5" Type="http://schemas.openxmlformats.org/officeDocument/2006/relationships/image" Target="../media/image37.png"/><Relationship Id="rId10" Type="http://schemas.openxmlformats.org/officeDocument/2006/relationships/image" Target="../media/image41.png"/><Relationship Id="rId4" Type="http://schemas.openxmlformats.org/officeDocument/2006/relationships/oleObject" Target="../embeddings/oleObject4.bin"/><Relationship Id="rId9" Type="http://schemas.openxmlformats.org/officeDocument/2006/relationships/image" Target="../media/image4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1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hyperlink" Target="http://www.cs.rit.edu/~ncs/color/a_spaces.html" TargetMode="External"/><Relationship Id="rId5" Type="http://schemas.openxmlformats.org/officeDocument/2006/relationships/image" Target="../media/image48.png"/><Relationship Id="rId4" Type="http://schemas.openxmlformats.org/officeDocument/2006/relationships/oleObject" Target="../embeddings/oleObject6.bin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notesSlide" Target="../notesSlides/notesSlide38.xml"/><Relationship Id="rId7" Type="http://schemas.openxmlformats.org/officeDocument/2006/relationships/image" Target="../media/image49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7.bin"/><Relationship Id="rId5" Type="http://schemas.openxmlformats.org/officeDocument/2006/relationships/hyperlink" Target="http://kuler.adobe.com/" TargetMode="External"/><Relationship Id="rId4" Type="http://schemas.openxmlformats.org/officeDocument/2006/relationships/hyperlink" Target="http://www.colorschemer.com/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56.wmf"/><Relationship Id="rId4" Type="http://schemas.openxmlformats.org/officeDocument/2006/relationships/oleObject" Target="../embeddings/oleObject8.bin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57.wmf"/><Relationship Id="rId4" Type="http://schemas.openxmlformats.org/officeDocument/2006/relationships/oleObject" Target="../embeddings/oleObject9.bin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9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2.bin"/><Relationship Id="rId3" Type="http://schemas.openxmlformats.org/officeDocument/2006/relationships/notesSlide" Target="../notesSlides/notesSlide44.xml"/><Relationship Id="rId7" Type="http://schemas.openxmlformats.org/officeDocument/2006/relationships/image" Target="../media/image61.png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11.bin"/><Relationship Id="rId5" Type="http://schemas.openxmlformats.org/officeDocument/2006/relationships/image" Target="../media/image60.png"/><Relationship Id="rId4" Type="http://schemas.openxmlformats.org/officeDocument/2006/relationships/oleObject" Target="../embeddings/oleObject10.bin"/><Relationship Id="rId9" Type="http://schemas.openxmlformats.org/officeDocument/2006/relationships/image" Target="../media/image62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jpeg"/><Relationship Id="rId3" Type="http://schemas.openxmlformats.org/officeDocument/2006/relationships/hyperlink" Target="http://www.amazon.com/gp/reader/1564966038/ref=sib_dp_pt/103-0998276-7613418" TargetMode="External"/><Relationship Id="rId7" Type="http://schemas.openxmlformats.org/officeDocument/2006/relationships/hyperlink" Target="http://www.amazon.com/gp/product/images/0812971426/ref=dp_image_0/103-0998276-7613418?_encoding=UTF8&amp;n=507846&amp;s=books" TargetMode="Externa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jpeg"/><Relationship Id="rId5" Type="http://schemas.openxmlformats.org/officeDocument/2006/relationships/hyperlink" Target="http://www.amazon.com/exec/obidos/tg/detail/-/1564969967/ref=pd_sim_b_1/002-9486610-3912034?_encoding=UTF8&amp;v=glance" TargetMode="External"/><Relationship Id="rId10" Type="http://schemas.openxmlformats.org/officeDocument/2006/relationships/image" Target="../media/image66.jpeg"/><Relationship Id="rId4" Type="http://schemas.openxmlformats.org/officeDocument/2006/relationships/image" Target="../media/image63.jpeg"/><Relationship Id="rId9" Type="http://schemas.openxmlformats.org/officeDocument/2006/relationships/hyperlink" Target="http://www.amazon.com/gp/product/images/0767918878/ref=dp_image_0/103-0998276-7613418?_encoding=UTF8&amp;n=283155&amp;s=books" TargetMode="Externa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ersonal.psu.edu/faculty/c/a/cab38/ColorSch/SchHTMLs/CBColorSeq.html" TargetMode="Externa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notesSlide" Target="../notesSlides/notesSlide49.xml"/><Relationship Id="rId7" Type="http://schemas.openxmlformats.org/officeDocument/2006/relationships/oleObject" Target="../embeddings/oleObject1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6" Type="http://schemas.openxmlformats.org/officeDocument/2006/relationships/hyperlink" Target="http://www.pluralist.co.uk/" TargetMode="External"/><Relationship Id="rId5" Type="http://schemas.openxmlformats.org/officeDocument/2006/relationships/image" Target="../media/image69.png"/><Relationship Id="rId4" Type="http://schemas.openxmlformats.org/officeDocument/2006/relationships/oleObject" Target="../embeddings/oleObject13.bin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0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71.png"/><Relationship Id="rId5" Type="http://schemas.openxmlformats.org/officeDocument/2006/relationships/oleObject" Target="../embeddings/oleObject15.bin"/><Relationship Id="rId4" Type="http://schemas.openxmlformats.org/officeDocument/2006/relationships/hyperlink" Target="http://www.angelfire.com/or/cybergirls/music.html" TargetMode="Externa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72.png"/><Relationship Id="rId5" Type="http://schemas.openxmlformats.org/officeDocument/2006/relationships/oleObject" Target="../embeddings/oleObject16.bin"/><Relationship Id="rId4" Type="http://schemas.openxmlformats.org/officeDocument/2006/relationships/hyperlink" Target="http://www.dokimos.org/ajff/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olormatters.com/" TargetMode="External"/><Relationship Id="rId7" Type="http://schemas.openxmlformats.org/officeDocument/2006/relationships/hyperlink" Target="http://www.colorcube.com/intro.htm" TargetMode="Externa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personal.psu.edu/faculty/c/a/cab38/" TargetMode="External"/><Relationship Id="rId5" Type="http://schemas.openxmlformats.org/officeDocument/2006/relationships/hyperlink" Target="http://www.colorvoodoo.com/cvoodoo4.html" TargetMode="External"/><Relationship Id="rId4" Type="http://schemas.openxmlformats.org/officeDocument/2006/relationships/hyperlink" Target="http://www.cs.rit.edu/~ncs/color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.rit.edu/~ncs/color/a_chroma.html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3399" y="3962400"/>
            <a:ext cx="8001001" cy="514350"/>
          </a:xfrm>
        </p:spPr>
        <p:txBody>
          <a:bodyPr>
            <a:noAutofit/>
          </a:bodyPr>
          <a:lstStyle/>
          <a:p>
            <a:pPr algn="l"/>
            <a:r>
              <a:rPr lang="en-US" sz="3200" dirty="0" smtClean="0"/>
              <a:t>Part II</a:t>
            </a:r>
            <a:endParaRPr lang="en-US" sz="3200" dirty="0"/>
          </a:p>
        </p:txBody>
      </p:sp>
      <p:pic>
        <p:nvPicPr>
          <p:cNvPr id="4" name="Picture 4" descr="Palette"/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113" y="666750"/>
            <a:ext cx="3462212" cy="259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 smtClean="0"/>
              <a:t>1 of 53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533399" y="3269456"/>
            <a:ext cx="8001000" cy="597694"/>
          </a:xfrm>
        </p:spPr>
        <p:txBody>
          <a:bodyPr>
            <a:noAutofit/>
          </a:bodyPr>
          <a:lstStyle/>
          <a:p>
            <a:pPr algn="l"/>
            <a:r>
              <a:rPr lang="en-US" sz="4800" dirty="0" smtClean="0"/>
              <a:t>Introduction to Color</a:t>
            </a:r>
            <a:endParaRPr lang="en-US" sz="4800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Color II - 10/23/12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162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6" descr="Picture5"/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674611" y="971550"/>
            <a:ext cx="3864102" cy="3060241"/>
          </a:xfrm>
          <a:prstGeom prst="rect">
            <a:avLst/>
          </a:prstGeom>
        </p:spPr>
      </p:pic>
      <p:sp>
        <p:nvSpPr>
          <p:cNvPr id="14" name="Rectangle 2"/>
          <p:cNvSpPr txBox="1">
            <a:spLocks noChangeArrowheads="1"/>
          </p:cNvSpPr>
          <p:nvPr/>
        </p:nvSpPr>
        <p:spPr>
          <a:xfrm>
            <a:off x="457200" y="206276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2800" b="0" kern="1200" spc="0" baseline="0">
                <a:solidFill>
                  <a:srgbClr val="920000"/>
                </a:solidFill>
                <a:latin typeface="+mj-lt"/>
                <a:ea typeface="+mj-ea"/>
                <a:cs typeface="Segoe UI" pitchFamily="34" charset="0"/>
              </a:defRPr>
            </a:lvl1pPr>
          </a:lstStyle>
          <a:p>
            <a:r>
              <a:rPr lang="en-US" smtClean="0"/>
              <a:t>Chromatic Opponent Channels</a:t>
            </a:r>
          </a:p>
        </p:txBody>
      </p:sp>
      <p:sp>
        <p:nvSpPr>
          <p:cNvPr id="15" name="Rectangle 3"/>
          <p:cNvSpPr txBox="1">
            <a:spLocks noChangeArrowheads="1"/>
          </p:cNvSpPr>
          <p:nvPr/>
        </p:nvSpPr>
        <p:spPr>
          <a:xfrm>
            <a:off x="457200" y="1047750"/>
            <a:ext cx="4013200" cy="3394175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From Falk’s Seeing the Light, Harper and Row, 1986</a:t>
            </a:r>
          </a:p>
          <a:p>
            <a:r>
              <a:rPr lang="en-US" dirty="0" smtClean="0"/>
              <a:t>Can describe all colors in terms of red-green and yellow-blue—called psychological primaries (used in Adobe’s </a:t>
            </a:r>
            <a:r>
              <a:rPr lang="en-US" dirty="0" err="1" smtClean="0"/>
              <a:t>CIELab</a:t>
            </a:r>
            <a:r>
              <a:rPr lang="en-US" dirty="0" smtClean="0"/>
              <a:t>)</a:t>
            </a:r>
          </a:p>
          <a:p>
            <a:pPr marL="0" indent="0">
              <a:buFont typeface="Wingdings 3"/>
              <a:buNone/>
            </a:pPr>
            <a:endParaRPr lang="en-US" dirty="0" smtClean="0"/>
          </a:p>
        </p:txBody>
      </p:sp>
      <p:sp>
        <p:nvSpPr>
          <p:cNvPr id="16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7467600" y="4800600"/>
            <a:ext cx="1219200" cy="238601"/>
          </a:xfrm>
        </p:spPr>
        <p:txBody>
          <a:bodyPr/>
          <a:lstStyle/>
          <a:p>
            <a:fld id="{AF354DBD-A4D6-4564-A64B-A99BD952A0A5}" type="slidenum">
              <a:rPr lang="en-US" smtClean="0"/>
              <a:pPr/>
              <a:t>10</a:t>
            </a:fld>
            <a:r>
              <a:rPr lang="en-US" dirty="0"/>
              <a:t> of 53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Color II - 10/23/12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789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Color spaces—why? their rationales, and pros and cons (RGB, HSV, CIE, etc.)</a:t>
            </a:r>
          </a:p>
          <a:p>
            <a:r>
              <a:rPr lang="en-US" dirty="0" smtClean="0"/>
              <a:t>How color spaces influence color picking</a:t>
            </a:r>
          </a:p>
          <a:p>
            <a:r>
              <a:rPr lang="en-US" dirty="0" smtClean="0"/>
              <a:t>How to use color: some Dos and Don’ts</a:t>
            </a:r>
          </a:p>
          <a:p>
            <a:endParaRPr lang="en-US" dirty="0" smtClean="0"/>
          </a:p>
        </p:txBody>
      </p:sp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Lecture Roadmap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F354DBD-A4D6-4564-A64B-A99BD952A0A5}" type="slidenum">
              <a:rPr lang="en-US" smtClean="0"/>
              <a:pPr/>
              <a:t>11</a:t>
            </a:fld>
            <a:r>
              <a:rPr lang="en-US" dirty="0" smtClean="0"/>
              <a:t> of 53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Color II - 10/23/12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198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Box 13"/>
          <p:cNvSpPr txBox="1">
            <a:spLocks noChangeArrowheads="1"/>
          </p:cNvSpPr>
          <p:nvPr/>
        </p:nvSpPr>
        <p:spPr bwMode="auto">
          <a:xfrm>
            <a:off x="6371167" y="4171950"/>
            <a:ext cx="2211917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0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30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30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3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3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800" dirty="0"/>
              <a:t>By Mark D. Fairchild</a:t>
            </a:r>
            <a:r>
              <a:rPr lang="en-US" dirty="0"/>
              <a:t>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F354DBD-A4D6-4564-A64B-A99BD952A0A5}" type="slidenum">
              <a:rPr lang="en-US" smtClean="0"/>
              <a:pPr/>
              <a:t>12</a:t>
            </a:fld>
            <a:r>
              <a:rPr lang="en-US" dirty="0" smtClean="0"/>
              <a:t> of 53</a:t>
            </a:r>
            <a:endParaRPr lang="en-US" dirty="0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28600"/>
            <a:ext cx="8229600" cy="857250"/>
          </a:xfrm>
        </p:spPr>
        <p:txBody>
          <a:bodyPr/>
          <a:lstStyle/>
          <a:p>
            <a:r>
              <a:rPr lang="en-US" smtClean="0"/>
              <a:t>Color Spaces</a:t>
            </a: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>
          <a:xfrm>
            <a:off x="457200" y="950699"/>
            <a:ext cx="4013200" cy="3678451"/>
          </a:xfrm>
          <a:prstGeom prst="rect">
            <a:avLst/>
          </a:prstGeom>
        </p:spPr>
        <p:txBody>
          <a:bodyPr vert="horz">
            <a:normAutofit fontScale="92500"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 color space is a way of ordering colors in one, two, three (or more) geometric dimensions</a:t>
            </a:r>
          </a:p>
          <a:p>
            <a:r>
              <a:rPr lang="en-US" dirty="0" smtClean="0"/>
              <a:t>From 600BC to 1600AD colors usually ordered by brightness.</a:t>
            </a:r>
          </a:p>
          <a:p>
            <a:r>
              <a:rPr lang="en-US" dirty="0" smtClean="0"/>
              <a:t>Newton demonstrated familiar “rainbow” ordering of white light through a prism</a:t>
            </a:r>
          </a:p>
          <a:p>
            <a:r>
              <a:rPr lang="en-US" dirty="0" smtClean="0"/>
              <a:t>Newton also first to arrange colors in a circle</a:t>
            </a:r>
          </a:p>
          <a:p>
            <a:r>
              <a:rPr lang="en-US" dirty="0" smtClean="0"/>
              <a:t>Key aspect of color science</a:t>
            </a:r>
          </a:p>
        </p:txBody>
      </p:sp>
      <p:pic>
        <p:nvPicPr>
          <p:cNvPr id="10" name="Picture 9" descr="fig05"/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1" y="399743"/>
            <a:ext cx="1904999" cy="17148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 descr="newton"/>
          <p:cNvPicPr>
            <a:picLocks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6384" y="1314451"/>
            <a:ext cx="1956816" cy="16490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 descr="fairchild"/>
          <p:cNvPicPr>
            <a:picLocks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7487" y="2971800"/>
            <a:ext cx="1814513" cy="13215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Color II - 10/23/12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2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8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971550"/>
            <a:ext cx="8534400" cy="3600450"/>
          </a:xfrm>
        </p:spPr>
        <p:txBody>
          <a:bodyPr>
            <a:normAutofit/>
          </a:bodyPr>
          <a:lstStyle/>
          <a:p>
            <a:r>
              <a:rPr lang="en-US" dirty="0" smtClean="0"/>
              <a:t>Different situations suggest different ways of talking about colors</a:t>
            </a:r>
          </a:p>
          <a:p>
            <a:pPr lvl="1"/>
            <a:r>
              <a:rPr lang="en-US" dirty="0" smtClean="0"/>
              <a:t>Unambiguous industry standards—requires something like CIE space.</a:t>
            </a:r>
          </a:p>
          <a:p>
            <a:pPr lvl="1"/>
            <a:r>
              <a:rPr lang="en-US" dirty="0" smtClean="0"/>
              <a:t>Programming for monitors easier in space defined by monitor :  RGB space (RGB pixels for both CRT’s and flat panels)</a:t>
            </a:r>
          </a:p>
          <a:p>
            <a:pPr lvl="1"/>
            <a:r>
              <a:rPr lang="en-US" dirty="0" smtClean="0"/>
              <a:t>Printers use CMY (cyan, magenta, yellow) for color printing: CMY(K) space</a:t>
            </a:r>
          </a:p>
          <a:p>
            <a:pPr lvl="1"/>
            <a:r>
              <a:rPr lang="en-US" dirty="0" smtClean="0"/>
              <a:t>Six-primary-color projection system: 6-color IRODORI space</a:t>
            </a:r>
          </a:p>
          <a:p>
            <a:pPr lvl="1"/>
            <a:r>
              <a:rPr lang="en-US" dirty="0" smtClean="0"/>
              <a:t>User-friendliness: Hue, Saturation, Value is easier than RGB</a:t>
            </a:r>
          </a:p>
          <a:p>
            <a:pPr lvl="1"/>
            <a:r>
              <a:rPr lang="en-US" dirty="0" smtClean="0"/>
              <a:t>Need perceptual uniformity in the space? </a:t>
            </a:r>
            <a:r>
              <a:rPr lang="en-US" dirty="0" err="1" smtClean="0"/>
              <a:t>Munsell</a:t>
            </a:r>
            <a:r>
              <a:rPr lang="en-US" dirty="0" smtClean="0"/>
              <a:t> or </a:t>
            </a:r>
            <a:r>
              <a:rPr lang="en-US" dirty="0" err="1" smtClean="0"/>
              <a:t>CIELab</a:t>
            </a:r>
            <a:endParaRPr lang="en-US" dirty="0" smtClean="0"/>
          </a:p>
          <a:p>
            <a:r>
              <a:rPr lang="en-US" dirty="0" smtClean="0"/>
              <a:t>Etc. You can make up your own color spaces too…</a:t>
            </a:r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F354DBD-A4D6-4564-A64B-A99BD952A0A5}" type="slidenum">
              <a:rPr lang="en-US" smtClean="0"/>
              <a:pPr/>
              <a:t>13</a:t>
            </a:fld>
            <a:r>
              <a:rPr lang="en-US" dirty="0"/>
              <a:t> of 53</a:t>
            </a:r>
          </a:p>
        </p:txBody>
      </p:sp>
      <p:sp>
        <p:nvSpPr>
          <p:cNvPr id="33795" name="Rectangle 6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Color Models for Raster Graphics</a:t>
            </a:r>
            <a:endParaRPr lang="en-US" dirty="0" smtClean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Color II - 10/23/12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615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2339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3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457200" y="895350"/>
            <a:ext cx="4343400" cy="3600450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RGB primaries are additive</a:t>
            </a:r>
          </a:p>
          <a:p>
            <a:r>
              <a:rPr lang="en-US" dirty="0" smtClean="0"/>
              <a:t>The RGB cube (Grays are on the dotted main diagonal)</a:t>
            </a:r>
          </a:p>
          <a:p>
            <a:r>
              <a:rPr lang="en-US" dirty="0" smtClean="0"/>
              <a:t>Main diagonal =&gt; gray levels</a:t>
            </a:r>
          </a:p>
          <a:p>
            <a:pPr lvl="1"/>
            <a:r>
              <a:rPr lang="en-US" dirty="0" smtClean="0"/>
              <a:t>black is (0, 0, 0)</a:t>
            </a:r>
          </a:p>
          <a:p>
            <a:pPr lvl="1"/>
            <a:r>
              <a:rPr lang="en-US" dirty="0" smtClean="0"/>
              <a:t>white is (1, 1, 1)</a:t>
            </a:r>
          </a:p>
          <a:p>
            <a:r>
              <a:rPr lang="en-US" dirty="0" smtClean="0"/>
              <a:t>RGB color gamut </a:t>
            </a:r>
          </a:p>
          <a:p>
            <a:pPr lvl="1"/>
            <a:r>
              <a:rPr lang="en-US" dirty="0" smtClean="0"/>
              <a:t>differs from one monitor to another</a:t>
            </a:r>
          </a:p>
          <a:p>
            <a:pPr lvl="1"/>
            <a:r>
              <a:rPr lang="en-US" dirty="0"/>
              <a:t>d</a:t>
            </a:r>
            <a:r>
              <a:rPr lang="en-US" dirty="0" smtClean="0"/>
              <a:t>iffers by company too:</a:t>
            </a:r>
          </a:p>
          <a:p>
            <a:pPr lvl="2"/>
            <a:r>
              <a:rPr lang="en-US" dirty="0" smtClean="0"/>
              <a:t>Adobe RGB - larger space</a:t>
            </a:r>
          </a:p>
          <a:p>
            <a:pPr lvl="2"/>
            <a:r>
              <a:rPr lang="en-US" dirty="0" err="1" smtClean="0"/>
              <a:t>sRGB</a:t>
            </a:r>
            <a:r>
              <a:rPr lang="en-US" dirty="0" smtClean="0"/>
              <a:t> (HP/Microsoft) - fewer colors, but allocated bit depth better and more than enough for most on-screen and Web uses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A50021"/>
                </a:solidFill>
              </a:rPr>
              <a:t>The RGB Color Model (1/3</a:t>
            </a:r>
            <a:r>
              <a:rPr lang="en-US" dirty="0" smtClean="0">
                <a:solidFill>
                  <a:srgbClr val="A50021"/>
                </a:solidFill>
              </a:rPr>
              <a:t>)</a:t>
            </a:r>
            <a:endParaRPr lang="en-US" dirty="0"/>
          </a:p>
        </p:txBody>
      </p:sp>
      <p:pic>
        <p:nvPicPr>
          <p:cNvPr id="8" name="Picture 7" descr="fig53"/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9973" y="438150"/>
            <a:ext cx="3429165" cy="1787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F354DBD-A4D6-4564-A64B-A99BD952A0A5}" type="slidenum">
              <a:rPr lang="en-US" smtClean="0"/>
              <a:pPr/>
              <a:t>14</a:t>
            </a:fld>
            <a:r>
              <a:rPr lang="en-US" dirty="0"/>
              <a:t> of 53</a:t>
            </a:r>
          </a:p>
        </p:txBody>
      </p:sp>
      <p:pic>
        <p:nvPicPr>
          <p:cNvPr id="23554" name="Picture 2" descr="100 percent saturated ramp"/>
          <p:cNvPicPr>
            <a:picLocks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/>
          <a:stretch/>
        </p:blipFill>
        <p:spPr bwMode="auto">
          <a:xfrm>
            <a:off x="5534383" y="2495550"/>
            <a:ext cx="2760345" cy="77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6" name="Picture 4" descr="Adobe RGB Gradiant"/>
          <p:cNvPicPr>
            <a:picLocks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4383" y="3609975"/>
            <a:ext cx="2760345" cy="771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310938" y="4345543"/>
            <a:ext cx="1461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Adobe RGB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553200" y="32120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sRGB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-838200" y="4397573"/>
            <a:ext cx="763905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2"/>
            <a:r>
              <a:rPr lang="en-US" sz="1400" dirty="0"/>
              <a:t>http://www.cambridgeincolour.com/tutorials/sRGB-AdobeRGB1998.htm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Color II - 10/23/12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9504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0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0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0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4451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57200" y="971550"/>
                <a:ext cx="8229600" cy="3714750"/>
              </a:xfrm>
            </p:spPr>
            <p:txBody>
              <a:bodyPr>
                <a:normAutofit fontScale="70000" lnSpcReduction="20000"/>
              </a:bodyPr>
              <a:lstStyle/>
              <a:p>
                <a:r>
                  <a:rPr lang="en-US" dirty="0" smtClean="0"/>
                  <a:t>Conversion from one RGB gamut to another (e.g., between two International Color Consortium (ICC) device profiles)</a:t>
                </a:r>
              </a:p>
              <a:p>
                <a:pPr lvl="1"/>
                <a:r>
                  <a:rPr lang="en-US" dirty="0" smtClean="0"/>
                  <a:t>convert one to XYZ, then convert from XYZ to another</a:t>
                </a:r>
                <a:endParaRPr lang="en-US" dirty="0"/>
              </a:p>
              <a:p>
                <a:r>
                  <a:rPr lang="en-US" dirty="0"/>
                  <a:t>M is the 3 x 3 matrix of color-matching </a:t>
                </a:r>
                <a:r>
                  <a:rPr lang="en-US" dirty="0" smtClean="0"/>
                  <a:t>coefficients</a:t>
                </a:r>
                <a:endParaRPr lang="en-US" dirty="0"/>
              </a:p>
              <a:p>
                <a:endParaRPr lang="en-US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eqArr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𝑋</m:t>
                              </m:r>
                            </m:e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𝑌</m:t>
                              </m:r>
                            </m:e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𝑍</m:t>
                              </m:r>
                            </m:e>
                          </m:eqArr>
                        </m:e>
                      </m:d>
                      <m:r>
                        <a:rPr lang="en-US" i="1">
                          <a:latin typeface="Cambria Math"/>
                        </a:rPr>
                        <m:t>=</m:t>
                      </m:r>
                      <m:r>
                        <a:rPr lang="en-US" i="1">
                          <a:latin typeface="Cambria Math"/>
                        </a:rPr>
                        <m:t>𝑀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eqArr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𝑅</m:t>
                              </m:r>
                            </m:e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𝐺</m:t>
                              </m:r>
                            </m:e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𝐵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 smtClean="0"/>
              </a:p>
              <a:p>
                <a:r>
                  <a:rPr lang="en-US" dirty="0" smtClean="0"/>
                  <a:t>Form of each transformation:</a:t>
                </a:r>
              </a:p>
              <a:p>
                <a:endParaRPr lang="en-US" dirty="0" smtClean="0"/>
              </a:p>
              <a:p>
                <a:endParaRPr lang="en-US" dirty="0" smtClean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 smtClean="0"/>
              </a:p>
              <a:p>
                <a:r>
                  <a:rPr lang="en-US" dirty="0" smtClean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i="1" dirty="0" smtClean="0">
                            <a:latin typeface="Cambria Math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i="1" dirty="0" smtClean="0">
                            <a:latin typeface="Cambria Math"/>
                          </a:rPr>
                          <m:t>𝑔</m:t>
                        </m:r>
                      </m:sub>
                    </m:sSub>
                  </m:oMath>
                </a14:m>
                <a:r>
                  <a:rPr lang="en-US" dirty="0" smtClean="0"/>
                  <a:t>, and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 </m:t>
                    </m:r>
                    <m:sSub>
                      <m:sSubPr>
                        <m:ctrlPr>
                          <a:rPr lang="en-US" b="0" i="1" dirty="0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 dirty="0" err="1" smtClean="0"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i="1" dirty="0" err="1" smtClean="0">
                            <a:latin typeface="Cambria Math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dirty="0" smtClean="0"/>
                  <a:t> are the weights applied to the monitor’s RGB colors to find X, and so on</a:t>
                </a:r>
              </a:p>
              <a:p>
                <a:r>
                  <a:rPr lang="en-US" dirty="0" smtClean="0"/>
                  <a:t>Let </a:t>
                </a:r>
                <a:r>
                  <a:rPr lang="en-US" dirty="0"/>
                  <a:t>M</a:t>
                </a:r>
                <a:r>
                  <a:rPr lang="en-US" baseline="-25000" dirty="0"/>
                  <a:t>1 </a:t>
                </a:r>
                <a:r>
                  <a:rPr lang="en-US" baseline="-25000" dirty="0" smtClean="0"/>
                  <a:t> </a:t>
                </a:r>
                <a:r>
                  <a:rPr lang="en-US" dirty="0"/>
                  <a:t>and </a:t>
                </a:r>
                <a:r>
                  <a:rPr lang="en-US" dirty="0" smtClean="0"/>
                  <a:t>M</a:t>
                </a:r>
                <a:r>
                  <a:rPr lang="en-US" baseline="-25000" dirty="0" smtClean="0"/>
                  <a:t>2</a:t>
                </a:r>
                <a:r>
                  <a:rPr lang="en-US" dirty="0" smtClean="0"/>
                  <a:t> be matrices to convert from each of the two monitor’s </a:t>
                </a:r>
                <a:r>
                  <a:rPr lang="en-US" dirty="0" err="1" smtClean="0"/>
                  <a:t>gamuts</a:t>
                </a:r>
                <a:r>
                  <a:rPr lang="en-US" dirty="0" smtClean="0"/>
                  <a:t> to CIE</a:t>
                </a:r>
              </a:p>
              <a:p>
                <a:r>
                  <a:rPr lang="en-US" dirty="0" smtClean="0"/>
                  <a:t>M</a:t>
                </a:r>
                <a:r>
                  <a:rPr lang="en-US" baseline="-25000" dirty="0" smtClean="0"/>
                  <a:t>2</a:t>
                </a:r>
                <a:r>
                  <a:rPr lang="en-US" baseline="30000" dirty="0" smtClean="0"/>
                  <a:t>-1</a:t>
                </a:r>
                <a:r>
                  <a:rPr lang="en-US" dirty="0" smtClean="0"/>
                  <a:t> M</a:t>
                </a:r>
                <a:r>
                  <a:rPr lang="en-US" baseline="-25000" dirty="0" smtClean="0"/>
                  <a:t>1</a:t>
                </a:r>
                <a:r>
                  <a:rPr lang="en-US" dirty="0" smtClean="0"/>
                  <a:t> converts from RGB of monitor 1 to RGB of monitor 2</a:t>
                </a:r>
              </a:p>
            </p:txBody>
          </p:sp>
        </mc:Choice>
        <mc:Fallback xmlns="">
          <p:sp>
            <p:nvSpPr>
              <p:cNvPr id="104451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971550"/>
                <a:ext cx="8229600" cy="3714750"/>
              </a:xfrm>
              <a:blipFill rotWithShape="1">
                <a:blip r:embed="rId4"/>
                <a:stretch>
                  <a:fillRect t="-1475" b="-9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A50021"/>
                </a:solidFill>
              </a:rPr>
              <a:t>The RGB Color Model (2/3</a:t>
            </a:r>
            <a:r>
              <a:rPr lang="en-US" dirty="0" smtClean="0">
                <a:solidFill>
                  <a:srgbClr val="A50021"/>
                </a:solidFill>
              </a:rPr>
              <a:t>)</a:t>
            </a:r>
            <a:endParaRPr lang="en-US" dirty="0"/>
          </a:p>
        </p:txBody>
      </p:sp>
      <p:graphicFrame>
        <p:nvGraphicFramePr>
          <p:cNvPr id="104456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24799968"/>
              </p:ext>
            </p:extLst>
          </p:nvPr>
        </p:nvGraphicFramePr>
        <p:xfrm>
          <a:off x="2971799" y="2952750"/>
          <a:ext cx="3564047" cy="909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90" name="Equation" r:id="rId5" imgW="1511280" imgH="914400" progId="Equation.3">
                  <p:embed/>
                </p:oleObj>
              </mc:Choice>
              <mc:Fallback>
                <p:oleObj name="Equation" r:id="rId5" imgW="1511280" imgH="914400" progId="Equation.3">
                  <p:embed/>
                  <p:pic>
                    <p:nvPicPr>
                      <p:cNvPr id="0" name="Picture 1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71799" y="2952750"/>
                        <a:ext cx="3564047" cy="9096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F354DBD-A4D6-4564-A64B-A99BD952A0A5}" type="slidenum">
              <a:rPr lang="en-US" smtClean="0"/>
              <a:pPr/>
              <a:t>15</a:t>
            </a:fld>
            <a:r>
              <a:rPr lang="en-US" dirty="0"/>
              <a:t> of 53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Color II - 10/23/12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795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3427" name="Rectangle 3"/>
              <p:cNvSpPr>
                <a:spLocks noGrp="1" noChangeArrowheads="1"/>
              </p:cNvSpPr>
              <p:nvPr>
                <p:ph type="body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 smtClean="0"/>
                  <a:t>But what if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/>
                          </a:rPr>
                          <m:t>𝐶</m:t>
                        </m:r>
                      </m:e>
                      <m:sub>
                        <m:r>
                          <a:rPr lang="en-US" i="1" dirty="0" smtClean="0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 smtClean="0"/>
                  <a:t> is in the gamut of monitor 1 but is not in the gamut of monitor 2, i.e.,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/>
                          </a:rPr>
                          <m:t>𝐶</m:t>
                        </m:r>
                      </m:e>
                      <m:sub>
                        <m:r>
                          <a:rPr lang="en-US" i="1" dirty="0" smtClean="0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 smtClean="0"/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/>
                          </a:rPr>
                          <m:t>𝑀</m:t>
                        </m:r>
                      </m:e>
                      <m:sub>
                        <m:r>
                          <a:rPr lang="en-US" i="1" dirty="0" smtClean="0">
                            <a:latin typeface="Cambria Math"/>
                          </a:rPr>
                          <m:t>2−1</m:t>
                        </m:r>
                      </m:sub>
                    </m:sSub>
                    <m:r>
                      <a:rPr lang="en-US" i="1" dirty="0" smtClean="0">
                        <a:latin typeface="Cambria Math"/>
                      </a:rPr>
                      <m:t> </m:t>
                    </m:r>
                    <m:sSub>
                      <m:sSubPr>
                        <m:ctrlPr>
                          <a:rPr lang="en-US" b="0" i="1" dirty="0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/>
                          </a:rPr>
                          <m:t>𝑀</m:t>
                        </m:r>
                      </m:e>
                      <m:sub>
                        <m:r>
                          <a:rPr lang="en-US" i="1" dirty="0" smtClean="0">
                            <a:latin typeface="Cambria Math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dirty="0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/>
                          </a:rPr>
                          <m:t>𝐶</m:t>
                        </m:r>
                      </m:e>
                      <m:sub>
                        <m:r>
                          <a:rPr lang="en-US" i="1" dirty="0" smtClean="0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 smtClean="0"/>
                  <a:t> is outside the unit cube and hence is not displayable?</a:t>
                </a:r>
              </a:p>
              <a:p>
                <a:r>
                  <a:rPr lang="en-US" dirty="0" smtClean="0"/>
                  <a:t>Solution 1: clamp RGB at 0 and 1</a:t>
                </a:r>
              </a:p>
              <a:p>
                <a:pPr lvl="1"/>
                <a:r>
                  <a:rPr lang="en-US" dirty="0" smtClean="0"/>
                  <a:t>simple, but distorts color relations</a:t>
                </a:r>
              </a:p>
              <a:p>
                <a:r>
                  <a:rPr lang="en-US" dirty="0" smtClean="0"/>
                  <a:t>Solution 2: compress gamut on monitor 1 by scaling all colors from monitor 1 toward center of gamut 1</a:t>
                </a:r>
              </a:p>
              <a:p>
                <a:pPr lvl="1"/>
                <a:r>
                  <a:rPr lang="en-US" dirty="0" smtClean="0"/>
                  <a:t>ensure that all displayed colors on monitor 1 map onto monitor 2</a:t>
                </a:r>
              </a:p>
              <a:p>
                <a:endParaRPr lang="en-US" dirty="0" smtClean="0"/>
              </a:p>
            </p:txBody>
          </p:sp>
        </mc:Choice>
        <mc:Fallback xmlns="">
          <p:sp>
            <p:nvSpPr>
              <p:cNvPr id="103427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 rotWithShape="1">
                <a:blip r:embed="rId3"/>
                <a:stretch>
                  <a:fillRect l="-222" t="-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A50021"/>
                </a:solidFill>
              </a:rPr>
              <a:t>The RGB Color Model (3/3</a:t>
            </a:r>
            <a:r>
              <a:rPr lang="en-US" dirty="0" smtClean="0">
                <a:solidFill>
                  <a:srgbClr val="A50021"/>
                </a:solidFill>
              </a:rPr>
              <a:t>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F354DBD-A4D6-4564-A64B-A99BD952A0A5}" type="slidenum">
              <a:rPr lang="en-US" smtClean="0"/>
              <a:pPr/>
              <a:t>16</a:t>
            </a:fld>
            <a:r>
              <a:rPr lang="en-US" dirty="0"/>
              <a:t> of 53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Color II - 10/23/12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225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Used in electrostatic and in ink-jet plotters that deposit pigment on paper</a:t>
            </a:r>
          </a:p>
          <a:p>
            <a:r>
              <a:rPr lang="en-US" dirty="0" smtClean="0"/>
              <a:t>Cyan, magenta, and yellow are complements of red, green , and blue</a:t>
            </a:r>
          </a:p>
          <a:p>
            <a:r>
              <a:rPr lang="en-US" dirty="0" smtClean="0"/>
              <a:t>Subtractive primaries: colors are determined by what is subtracted from white light, rather than by what is added to blackness</a:t>
            </a:r>
          </a:p>
          <a:p>
            <a:r>
              <a:rPr lang="en-US" dirty="0" smtClean="0"/>
              <a:t>Cartesian coordinate system</a:t>
            </a:r>
          </a:p>
          <a:p>
            <a:r>
              <a:rPr lang="en-US" dirty="0" smtClean="0"/>
              <a:t>Subset is unit cube</a:t>
            </a:r>
          </a:p>
          <a:p>
            <a:pPr lvl="1"/>
            <a:r>
              <a:rPr lang="en-US" dirty="0" smtClean="0"/>
              <a:t>white is at origin, black at (1, 1, 1):</a:t>
            </a:r>
          </a:p>
          <a:p>
            <a:pPr marL="274320" lvl="1" indent="0">
              <a:buNone/>
            </a:pP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274320" lvl="1" indent="0">
              <a:buNone/>
            </a:pPr>
            <a:r>
              <a:rPr lang="en-US" dirty="0" smtClean="0"/>
              <a:t>	</a:t>
            </a:r>
          </a:p>
        </p:txBody>
      </p:sp>
      <p:grpSp>
        <p:nvGrpSpPr>
          <p:cNvPr id="35" name="Group 34"/>
          <p:cNvGrpSpPr>
            <a:grpSpLocks/>
          </p:cNvGrpSpPr>
          <p:nvPr/>
        </p:nvGrpSpPr>
        <p:grpSpPr bwMode="auto">
          <a:xfrm>
            <a:off x="4495800" y="2419350"/>
            <a:ext cx="3676650" cy="1875234"/>
            <a:chOff x="1392" y="3648"/>
            <a:chExt cx="2112" cy="1152"/>
          </a:xfrm>
        </p:grpSpPr>
        <p:sp>
          <p:nvSpPr>
            <p:cNvPr id="36" name="Oval 35"/>
            <p:cNvSpPr>
              <a:spLocks noChangeArrowheads="1"/>
            </p:cNvSpPr>
            <p:nvPr/>
          </p:nvSpPr>
          <p:spPr bwMode="ltGray">
            <a:xfrm>
              <a:off x="2592" y="3648"/>
              <a:ext cx="288" cy="288"/>
            </a:xfrm>
            <a:prstGeom prst="ellipse">
              <a:avLst/>
            </a:prstGeom>
            <a:solidFill>
              <a:srgbClr val="FFFF00"/>
            </a:solidFill>
            <a:ln w="9525">
              <a:noFill/>
              <a:round/>
              <a:headEnd/>
              <a:tailEnd/>
            </a:ln>
            <a:effectLst>
              <a:outerShdw dist="53882" dir="2700000" algn="ctr" rotWithShape="0">
                <a:schemeClr val="bg2"/>
              </a:outerShdw>
            </a:effectLst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en-US"/>
            </a:p>
          </p:txBody>
        </p:sp>
        <p:sp>
          <p:nvSpPr>
            <p:cNvPr id="37" name="Oval 36"/>
            <p:cNvSpPr>
              <a:spLocks noChangeArrowheads="1"/>
            </p:cNvSpPr>
            <p:nvPr/>
          </p:nvSpPr>
          <p:spPr bwMode="ltGray">
            <a:xfrm>
              <a:off x="2064" y="3648"/>
              <a:ext cx="288" cy="288"/>
            </a:xfrm>
            <a:prstGeom prst="ellipse">
              <a:avLst/>
            </a:prstGeom>
            <a:solidFill>
              <a:srgbClr val="66FF66"/>
            </a:solidFill>
            <a:ln w="9525">
              <a:noFill/>
              <a:round/>
              <a:headEnd/>
              <a:tailEnd/>
            </a:ln>
            <a:effectLst>
              <a:outerShdw dist="53882" dir="2700000" algn="ctr" rotWithShape="0">
                <a:schemeClr val="bg2"/>
              </a:outerShdw>
            </a:effectLst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en-US"/>
            </a:p>
          </p:txBody>
        </p:sp>
        <p:sp>
          <p:nvSpPr>
            <p:cNvPr id="38" name="Oval 37"/>
            <p:cNvSpPr>
              <a:spLocks noChangeArrowheads="1"/>
            </p:cNvSpPr>
            <p:nvPr/>
          </p:nvSpPr>
          <p:spPr bwMode="ltGray">
            <a:xfrm>
              <a:off x="2352" y="4080"/>
              <a:ext cx="288" cy="288"/>
            </a:xfrm>
            <a:prstGeom prst="ellipse">
              <a:avLst/>
            </a:prstGeom>
            <a:solidFill>
              <a:schemeClr val="tx1"/>
            </a:solidFill>
            <a:ln w="9525">
              <a:noFill/>
              <a:round/>
              <a:headEnd/>
              <a:tailEnd/>
            </a:ln>
            <a:effectLst>
              <a:outerShdw dist="53882" dir="2700000" algn="ctr" rotWithShape="0">
                <a:schemeClr val="bg2"/>
              </a:outerShdw>
            </a:effectLst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en-US"/>
            </a:p>
          </p:txBody>
        </p:sp>
        <p:sp>
          <p:nvSpPr>
            <p:cNvPr id="39" name="Oval 38"/>
            <p:cNvSpPr>
              <a:spLocks noChangeArrowheads="1"/>
            </p:cNvSpPr>
            <p:nvPr/>
          </p:nvSpPr>
          <p:spPr bwMode="ltGray">
            <a:xfrm>
              <a:off x="2880" y="4080"/>
              <a:ext cx="288" cy="288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  <a:effectLst>
              <a:outerShdw dist="53882" dir="2700000" algn="ctr" rotWithShape="0">
                <a:schemeClr val="bg2"/>
              </a:outerShdw>
            </a:effectLst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en-US"/>
            </a:p>
          </p:txBody>
        </p:sp>
        <p:sp>
          <p:nvSpPr>
            <p:cNvPr id="40" name="Oval 39"/>
            <p:cNvSpPr>
              <a:spLocks noChangeArrowheads="1"/>
            </p:cNvSpPr>
            <p:nvPr/>
          </p:nvSpPr>
          <p:spPr bwMode="ltGray">
            <a:xfrm>
              <a:off x="1824" y="4080"/>
              <a:ext cx="288" cy="288"/>
            </a:xfrm>
            <a:prstGeom prst="ellipse">
              <a:avLst/>
            </a:prstGeom>
            <a:solidFill>
              <a:srgbClr val="00FFFF"/>
            </a:solidFill>
            <a:ln w="9525">
              <a:noFill/>
              <a:round/>
              <a:headEnd/>
              <a:tailEnd/>
            </a:ln>
            <a:effectLst>
              <a:outerShdw dist="53882" dir="2700000" algn="ctr" rotWithShape="0">
                <a:schemeClr val="bg2"/>
              </a:outerShdw>
            </a:effectLst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en-US"/>
            </a:p>
          </p:txBody>
        </p:sp>
        <p:sp>
          <p:nvSpPr>
            <p:cNvPr id="41" name="Oval 40"/>
            <p:cNvSpPr>
              <a:spLocks noChangeArrowheads="1"/>
            </p:cNvSpPr>
            <p:nvPr/>
          </p:nvSpPr>
          <p:spPr bwMode="ltGray">
            <a:xfrm>
              <a:off x="2112" y="4512"/>
              <a:ext cx="288" cy="288"/>
            </a:xfrm>
            <a:prstGeom prst="ellipse">
              <a:avLst/>
            </a:prstGeom>
            <a:solidFill>
              <a:srgbClr val="6600FF"/>
            </a:solidFill>
            <a:ln w="9525">
              <a:noFill/>
              <a:round/>
              <a:headEnd/>
              <a:tailEnd/>
            </a:ln>
            <a:effectLst>
              <a:outerShdw dist="53882" dir="2700000" algn="ctr" rotWithShape="0">
                <a:schemeClr val="bg2"/>
              </a:outerShdw>
            </a:effectLst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en-US"/>
            </a:p>
          </p:txBody>
        </p:sp>
        <p:sp>
          <p:nvSpPr>
            <p:cNvPr id="42" name="Oval 41"/>
            <p:cNvSpPr>
              <a:spLocks noChangeArrowheads="1"/>
            </p:cNvSpPr>
            <p:nvPr/>
          </p:nvSpPr>
          <p:spPr bwMode="ltGray">
            <a:xfrm>
              <a:off x="2640" y="4512"/>
              <a:ext cx="288" cy="288"/>
            </a:xfrm>
            <a:prstGeom prst="ellipse">
              <a:avLst/>
            </a:prstGeom>
            <a:solidFill>
              <a:srgbClr val="FF00FF"/>
            </a:solidFill>
            <a:ln w="9525">
              <a:noFill/>
              <a:round/>
              <a:headEnd/>
              <a:tailEnd/>
            </a:ln>
            <a:effectLst>
              <a:outerShdw dist="53882" dir="2700000" algn="ctr" rotWithShape="0">
                <a:schemeClr val="bg2"/>
              </a:outerShdw>
            </a:effectLst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en-US"/>
            </a:p>
          </p:txBody>
        </p:sp>
        <p:sp>
          <p:nvSpPr>
            <p:cNvPr id="43" name="Line 18"/>
            <p:cNvSpPr>
              <a:spLocks noChangeShapeType="1"/>
            </p:cNvSpPr>
            <p:nvPr/>
          </p:nvSpPr>
          <p:spPr bwMode="auto">
            <a:xfrm flipH="1">
              <a:off x="2352" y="3792"/>
              <a:ext cx="24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44" name="Line 19"/>
            <p:cNvSpPr>
              <a:spLocks noChangeShapeType="1"/>
            </p:cNvSpPr>
            <p:nvPr/>
          </p:nvSpPr>
          <p:spPr bwMode="auto">
            <a:xfrm flipH="1">
              <a:off x="2400" y="4656"/>
              <a:ext cx="24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45" name="Line 20"/>
            <p:cNvSpPr>
              <a:spLocks noChangeShapeType="1"/>
            </p:cNvSpPr>
            <p:nvPr/>
          </p:nvSpPr>
          <p:spPr bwMode="auto">
            <a:xfrm>
              <a:off x="2028" y="4350"/>
              <a:ext cx="144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46" name="Line 21"/>
            <p:cNvSpPr>
              <a:spLocks noChangeShapeType="1"/>
            </p:cNvSpPr>
            <p:nvPr/>
          </p:nvSpPr>
          <p:spPr bwMode="auto">
            <a:xfrm>
              <a:off x="2814" y="3912"/>
              <a:ext cx="144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47" name="Line 22"/>
            <p:cNvSpPr>
              <a:spLocks noChangeShapeType="1"/>
            </p:cNvSpPr>
            <p:nvPr/>
          </p:nvSpPr>
          <p:spPr bwMode="auto">
            <a:xfrm>
              <a:off x="2112" y="4224"/>
              <a:ext cx="24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48" name="Line 23"/>
            <p:cNvSpPr>
              <a:spLocks noChangeShapeType="1"/>
            </p:cNvSpPr>
            <p:nvPr/>
          </p:nvSpPr>
          <p:spPr bwMode="auto">
            <a:xfrm flipV="1">
              <a:off x="2850" y="4356"/>
              <a:ext cx="114" cy="17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49" name="Line 24"/>
            <p:cNvSpPr>
              <a:spLocks noChangeShapeType="1"/>
            </p:cNvSpPr>
            <p:nvPr/>
          </p:nvSpPr>
          <p:spPr bwMode="auto">
            <a:xfrm flipV="1">
              <a:off x="2016" y="3912"/>
              <a:ext cx="114" cy="17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50" name="Line 25"/>
            <p:cNvSpPr>
              <a:spLocks noChangeShapeType="1"/>
            </p:cNvSpPr>
            <p:nvPr/>
          </p:nvSpPr>
          <p:spPr bwMode="auto">
            <a:xfrm flipH="1" flipV="1">
              <a:off x="2568" y="4332"/>
              <a:ext cx="132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51" name="Line 26"/>
            <p:cNvSpPr>
              <a:spLocks noChangeShapeType="1"/>
            </p:cNvSpPr>
            <p:nvPr/>
          </p:nvSpPr>
          <p:spPr bwMode="auto">
            <a:xfrm flipH="1">
              <a:off x="2556" y="3924"/>
              <a:ext cx="120" cy="17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52" name="Text Box 28"/>
            <p:cNvSpPr txBox="1">
              <a:spLocks noChangeArrowheads="1"/>
            </p:cNvSpPr>
            <p:nvPr/>
          </p:nvSpPr>
          <p:spPr bwMode="auto">
            <a:xfrm>
              <a:off x="2604" y="4596"/>
              <a:ext cx="432" cy="1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800">
                  <a:latin typeface="Arial" charset="0"/>
                </a:rPr>
                <a:t>Magenta</a:t>
              </a:r>
            </a:p>
          </p:txBody>
        </p:sp>
        <p:sp>
          <p:nvSpPr>
            <p:cNvPr id="53" name="Text Box 29"/>
            <p:cNvSpPr txBox="1">
              <a:spLocks noChangeArrowheads="1"/>
            </p:cNvSpPr>
            <p:nvPr/>
          </p:nvSpPr>
          <p:spPr bwMode="gray">
            <a:xfrm>
              <a:off x="2904" y="4164"/>
              <a:ext cx="432" cy="1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800">
                  <a:latin typeface="Arial" charset="0"/>
                </a:rPr>
                <a:t>Red</a:t>
              </a:r>
            </a:p>
          </p:txBody>
        </p:sp>
        <p:sp>
          <p:nvSpPr>
            <p:cNvPr id="54" name="Text Box 30"/>
            <p:cNvSpPr txBox="1">
              <a:spLocks noChangeArrowheads="1"/>
            </p:cNvSpPr>
            <p:nvPr/>
          </p:nvSpPr>
          <p:spPr bwMode="auto">
            <a:xfrm>
              <a:off x="2580" y="3732"/>
              <a:ext cx="432" cy="1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800">
                  <a:latin typeface="Arial" charset="0"/>
                </a:rPr>
                <a:t>Yellow</a:t>
              </a:r>
            </a:p>
          </p:txBody>
        </p:sp>
        <p:sp>
          <p:nvSpPr>
            <p:cNvPr id="55" name="Text Box 31"/>
            <p:cNvSpPr txBox="1">
              <a:spLocks noChangeArrowheads="1"/>
            </p:cNvSpPr>
            <p:nvPr/>
          </p:nvSpPr>
          <p:spPr bwMode="auto">
            <a:xfrm>
              <a:off x="2052" y="3720"/>
              <a:ext cx="432" cy="1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800">
                  <a:latin typeface="Arial" charset="0"/>
                </a:rPr>
                <a:t>Green</a:t>
              </a:r>
            </a:p>
          </p:txBody>
        </p:sp>
        <p:sp>
          <p:nvSpPr>
            <p:cNvPr id="56" name="Text Box 32"/>
            <p:cNvSpPr txBox="1">
              <a:spLocks noChangeArrowheads="1"/>
            </p:cNvSpPr>
            <p:nvPr/>
          </p:nvSpPr>
          <p:spPr bwMode="auto">
            <a:xfrm>
              <a:off x="1824" y="4158"/>
              <a:ext cx="432" cy="1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800">
                  <a:latin typeface="Arial" charset="0"/>
                </a:rPr>
                <a:t>Cyan</a:t>
              </a:r>
            </a:p>
          </p:txBody>
        </p:sp>
        <p:sp>
          <p:nvSpPr>
            <p:cNvPr id="57" name="Text Box 33"/>
            <p:cNvSpPr txBox="1">
              <a:spLocks noChangeArrowheads="1"/>
            </p:cNvSpPr>
            <p:nvPr/>
          </p:nvSpPr>
          <p:spPr bwMode="auto">
            <a:xfrm>
              <a:off x="2124" y="4590"/>
              <a:ext cx="432" cy="1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800">
                  <a:latin typeface="Arial" charset="0"/>
                </a:rPr>
                <a:t>Blue</a:t>
              </a:r>
            </a:p>
          </p:txBody>
        </p:sp>
        <p:sp>
          <p:nvSpPr>
            <p:cNvPr id="58" name="Text Box 34"/>
            <p:cNvSpPr txBox="1">
              <a:spLocks noChangeArrowheads="1"/>
            </p:cNvSpPr>
            <p:nvPr/>
          </p:nvSpPr>
          <p:spPr bwMode="gray">
            <a:xfrm>
              <a:off x="2370" y="4164"/>
              <a:ext cx="432" cy="1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800" dirty="0">
                  <a:solidFill>
                    <a:schemeClr val="bg1"/>
                  </a:solidFill>
                  <a:latin typeface="Arial" charset="0"/>
                </a:rPr>
                <a:t>Black</a:t>
              </a:r>
            </a:p>
          </p:txBody>
        </p:sp>
        <p:sp>
          <p:nvSpPr>
            <p:cNvPr id="59" name="Text Box 35"/>
            <p:cNvSpPr txBox="1">
              <a:spLocks noChangeArrowheads="1"/>
            </p:cNvSpPr>
            <p:nvPr/>
          </p:nvSpPr>
          <p:spPr bwMode="auto">
            <a:xfrm>
              <a:off x="2928" y="4608"/>
              <a:ext cx="576" cy="1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800">
                  <a:latin typeface="Arial" charset="0"/>
                </a:rPr>
                <a:t>(minus green)</a:t>
              </a:r>
            </a:p>
          </p:txBody>
        </p:sp>
        <p:sp>
          <p:nvSpPr>
            <p:cNvPr id="60" name="Text Box 36"/>
            <p:cNvSpPr txBox="1">
              <a:spLocks noChangeArrowheads="1"/>
            </p:cNvSpPr>
            <p:nvPr/>
          </p:nvSpPr>
          <p:spPr bwMode="auto">
            <a:xfrm>
              <a:off x="2880" y="3744"/>
              <a:ext cx="576" cy="1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800">
                  <a:latin typeface="Arial" charset="0"/>
                </a:rPr>
                <a:t>(minus blue)</a:t>
              </a:r>
            </a:p>
          </p:txBody>
        </p:sp>
        <p:sp>
          <p:nvSpPr>
            <p:cNvPr id="61" name="Text Box 37"/>
            <p:cNvSpPr txBox="1">
              <a:spLocks noChangeArrowheads="1"/>
            </p:cNvSpPr>
            <p:nvPr/>
          </p:nvSpPr>
          <p:spPr bwMode="auto">
            <a:xfrm>
              <a:off x="1392" y="4128"/>
              <a:ext cx="576" cy="1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800">
                  <a:latin typeface="Arial" charset="0"/>
                </a:rPr>
                <a:t>(minus red)</a:t>
              </a:r>
            </a:p>
          </p:txBody>
        </p:sp>
      </p:grpSp>
      <p:sp>
        <p:nvSpPr>
          <p:cNvPr id="2052" name="Rectangle 10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CMY(K) Color Model (1/2)</a:t>
            </a:r>
          </a:p>
        </p:txBody>
      </p:sp>
      <p:graphicFrame>
        <p:nvGraphicFramePr>
          <p:cNvPr id="105479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98045036"/>
              </p:ext>
            </p:extLst>
          </p:nvPr>
        </p:nvGraphicFramePr>
        <p:xfrm>
          <a:off x="900167" y="3431381"/>
          <a:ext cx="2833633" cy="8167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6" name="Equation" r:id="rId4" imgW="1040948" imgH="710891" progId="Equation.3">
                  <p:embed/>
                </p:oleObj>
              </mc:Choice>
              <mc:Fallback>
                <p:oleObj name="Equation" r:id="rId4" imgW="1040948" imgH="710891" progId="Equation.3">
                  <p:embed/>
                  <p:pic>
                    <p:nvPicPr>
                      <p:cNvPr id="0" name="Picture 6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0167" y="3431381"/>
                        <a:ext cx="2833633" cy="81676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5511" name="Text Box 39"/>
          <p:cNvSpPr txBox="1">
            <a:spLocks noChangeArrowheads="1"/>
          </p:cNvSpPr>
          <p:nvPr/>
        </p:nvSpPr>
        <p:spPr bwMode="auto">
          <a:xfrm>
            <a:off x="3886200" y="4400551"/>
            <a:ext cx="463941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defRPr sz="3000">
                <a:solidFill>
                  <a:schemeClr val="tx1"/>
                </a:solidFill>
                <a:latin typeface="Times New Roman" pitchFamily="18" charset="0"/>
              </a:defRPr>
            </a:lvl1pPr>
            <a:lvl2pPr eaLnBrk="0" hangingPunct="0">
              <a:defRPr sz="30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30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3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3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lvl="1" eaLnBrk="1" hangingPunct="1"/>
            <a:r>
              <a:rPr lang="en-US" sz="1200" dirty="0"/>
              <a:t>subtractive primaries (cyan, magenta, yellow) and their mixtures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F354DBD-A4D6-4564-A64B-A99BD952A0A5}" type="slidenum">
              <a:rPr lang="en-US" smtClean="0"/>
              <a:pPr/>
              <a:t>17</a:t>
            </a:fld>
            <a:r>
              <a:rPr lang="en-US" dirty="0"/>
              <a:t> of 53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Color II - 10/23/12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099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51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Color printing presses, most color printers use CMYK (K = black)</a:t>
            </a:r>
          </a:p>
          <a:p>
            <a:r>
              <a:rPr lang="en-US" dirty="0" smtClean="0"/>
              <a:t>K used instead of equal amounts of CMY</a:t>
            </a:r>
          </a:p>
          <a:p>
            <a:pPr lvl="1"/>
            <a:r>
              <a:rPr lang="en-US" dirty="0" smtClean="0"/>
              <a:t>called </a:t>
            </a:r>
            <a:r>
              <a:rPr lang="en-US" i="1" dirty="0" err="1" smtClean="0"/>
              <a:t>undercolor</a:t>
            </a:r>
            <a:r>
              <a:rPr lang="en-US" i="1" dirty="0" smtClean="0"/>
              <a:t> removal</a:t>
            </a:r>
            <a:endParaRPr lang="en-US" dirty="0" smtClean="0"/>
          </a:p>
          <a:p>
            <a:pPr lvl="1"/>
            <a:r>
              <a:rPr lang="en-US" dirty="0" smtClean="0"/>
              <a:t>richer black</a:t>
            </a:r>
          </a:p>
          <a:p>
            <a:pPr lvl="1"/>
            <a:r>
              <a:rPr lang="en-US" dirty="0" smtClean="0"/>
              <a:t>less ink deposited on paper – dries more quickly</a:t>
            </a:r>
          </a:p>
          <a:p>
            <a:r>
              <a:rPr lang="en-US" dirty="0" smtClean="0"/>
              <a:t>First approximation – nonlinearities must be accommodated:</a:t>
            </a:r>
          </a:p>
          <a:p>
            <a:pPr marL="0" indent="0">
              <a:buNone/>
            </a:pPr>
            <a:r>
              <a:rPr lang="en-US" dirty="0" smtClean="0"/>
              <a:t>		K  = min(C, M, Y)</a:t>
            </a:r>
          </a:p>
          <a:p>
            <a:pPr marL="0" indent="0">
              <a:buNone/>
            </a:pPr>
            <a:r>
              <a:rPr lang="en-US" dirty="0" smtClean="0"/>
              <a:t>		C’ = C – K</a:t>
            </a:r>
          </a:p>
          <a:p>
            <a:pPr marL="0" indent="0">
              <a:buNone/>
            </a:pPr>
            <a:r>
              <a:rPr lang="en-US" dirty="0" smtClean="0"/>
              <a:t>		M’ = M – K</a:t>
            </a:r>
          </a:p>
          <a:p>
            <a:pPr marL="0" indent="0">
              <a:buNone/>
            </a:pPr>
            <a:r>
              <a:rPr lang="en-US" dirty="0" smtClean="0"/>
              <a:t>		(one of C’, Y’, M’ will be 0)</a:t>
            </a:r>
          </a:p>
          <a:p>
            <a:pPr lvl="1"/>
            <a:endParaRPr lang="en-US" dirty="0" smtClean="0"/>
          </a:p>
          <a:p>
            <a:endParaRPr lang="en-US" dirty="0" smtClean="0"/>
          </a:p>
        </p:txBody>
      </p:sp>
      <p:sp>
        <p:nvSpPr>
          <p:cNvPr id="36867" name="Rectangle 5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CMY(K) Color Model (2/2)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F354DBD-A4D6-4564-A64B-A99BD952A0A5}" type="slidenum">
              <a:rPr lang="en-US" smtClean="0"/>
              <a:pPr/>
              <a:t>18</a:t>
            </a:fld>
            <a:r>
              <a:rPr lang="en-US" dirty="0"/>
              <a:t> of 53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Color II - 10/23/12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8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9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fig59"/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2375029"/>
            <a:ext cx="2209800" cy="20255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8547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457200" y="876300"/>
            <a:ext cx="4572000" cy="3752850"/>
          </a:xfrm>
        </p:spPr>
        <p:txBody>
          <a:bodyPr>
            <a:normAutofit/>
          </a:bodyPr>
          <a:lstStyle/>
          <a:p>
            <a:r>
              <a:rPr lang="en-US" sz="1600" dirty="0" smtClean="0"/>
              <a:t>Hue, saturation, value (brightness)</a:t>
            </a:r>
          </a:p>
          <a:p>
            <a:r>
              <a:rPr lang="en-US" sz="1600" dirty="0" smtClean="0"/>
              <a:t>HSV-space invented by </a:t>
            </a:r>
            <a:r>
              <a:rPr lang="en-US" sz="1600" dirty="0" err="1" smtClean="0"/>
              <a:t>Alvy</a:t>
            </a:r>
            <a:r>
              <a:rPr lang="en-US" sz="1600" dirty="0" smtClean="0"/>
              <a:t> Ray Smith—described in his 1978 SIGGRAPH paper, Color Gamut Transformation Pairs. </a:t>
            </a:r>
          </a:p>
          <a:p>
            <a:r>
              <a:rPr lang="en-US" sz="1600" dirty="0" err="1" smtClean="0"/>
              <a:t>Hexcone</a:t>
            </a:r>
            <a:r>
              <a:rPr lang="en-US" sz="1600" dirty="0" smtClean="0"/>
              <a:t> subset of cylindrical (polar) coordinate system</a:t>
            </a:r>
          </a:p>
          <a:p>
            <a:pPr>
              <a:spcBef>
                <a:spcPct val="20000"/>
              </a:spcBef>
            </a:pPr>
            <a:r>
              <a:rPr lang="en-US" sz="1600" dirty="0"/>
              <a:t>Single </a:t>
            </a:r>
            <a:r>
              <a:rPr lang="en-US" sz="1600" dirty="0" err="1"/>
              <a:t>hexcone</a:t>
            </a:r>
            <a:r>
              <a:rPr lang="en-US" sz="1600" dirty="0"/>
              <a:t> </a:t>
            </a:r>
            <a:r>
              <a:rPr lang="en-US" sz="1600" dirty="0" smtClean="0"/>
              <a:t>HSV </a:t>
            </a:r>
          </a:p>
          <a:p>
            <a:pPr marL="0" indent="0">
              <a:spcBef>
                <a:spcPct val="20000"/>
              </a:spcBef>
              <a:buNone/>
            </a:pPr>
            <a:r>
              <a:rPr lang="en-US" sz="1600" dirty="0" smtClean="0"/>
              <a:t>      color </a:t>
            </a:r>
            <a:r>
              <a:rPr lang="en-US" sz="1600" dirty="0"/>
              <a:t>model.  </a:t>
            </a:r>
            <a:r>
              <a:rPr lang="en-US" sz="1600" dirty="0" smtClean="0"/>
              <a:t>(</a:t>
            </a:r>
            <a:r>
              <a:rPr lang="en-US" sz="1600" dirty="0"/>
              <a:t>The </a:t>
            </a:r>
            <a:endParaRPr lang="en-US" sz="1600" dirty="0" smtClean="0"/>
          </a:p>
          <a:p>
            <a:pPr marL="0" indent="0">
              <a:spcBef>
                <a:spcPct val="20000"/>
              </a:spcBef>
              <a:buNone/>
            </a:pPr>
            <a:r>
              <a:rPr lang="en-US" sz="1600" dirty="0" smtClean="0"/>
              <a:t>      V </a:t>
            </a:r>
            <a:r>
              <a:rPr lang="en-US" sz="1600" dirty="0"/>
              <a:t>= </a:t>
            </a:r>
            <a:r>
              <a:rPr lang="en-US" sz="1600" dirty="0" smtClean="0"/>
              <a:t>1 plane contains</a:t>
            </a:r>
          </a:p>
          <a:p>
            <a:pPr marL="0" indent="0">
              <a:spcBef>
                <a:spcPct val="20000"/>
              </a:spcBef>
              <a:buNone/>
            </a:pPr>
            <a:r>
              <a:rPr lang="en-US" sz="1600" dirty="0" smtClean="0"/>
              <a:t>      the </a:t>
            </a:r>
            <a:r>
              <a:rPr lang="en-US" sz="1600" dirty="0"/>
              <a:t>RGB </a:t>
            </a:r>
            <a:r>
              <a:rPr lang="en-US" sz="1600" dirty="0" smtClean="0"/>
              <a:t>model’s </a:t>
            </a:r>
          </a:p>
          <a:p>
            <a:pPr marL="0" indent="0">
              <a:spcBef>
                <a:spcPct val="20000"/>
              </a:spcBef>
              <a:buNone/>
            </a:pPr>
            <a:r>
              <a:rPr lang="en-US" sz="1600" dirty="0"/>
              <a:t> </a:t>
            </a:r>
            <a:r>
              <a:rPr lang="en-US" sz="1600" dirty="0" smtClean="0"/>
              <a:t>     R </a:t>
            </a:r>
            <a:r>
              <a:rPr lang="en-US" sz="1600" dirty="0"/>
              <a:t>= </a:t>
            </a:r>
            <a:r>
              <a:rPr lang="en-US" sz="1600" dirty="0" smtClean="0"/>
              <a:t>1, G </a:t>
            </a:r>
            <a:r>
              <a:rPr lang="en-US" sz="1600" dirty="0"/>
              <a:t>= 1, </a:t>
            </a:r>
            <a:r>
              <a:rPr lang="en-US" sz="1600" dirty="0" smtClean="0"/>
              <a:t>B </a:t>
            </a:r>
            <a:r>
              <a:rPr lang="en-US" sz="1600" dirty="0"/>
              <a:t>= 1, </a:t>
            </a:r>
            <a:endParaRPr lang="en-US" sz="1600" dirty="0" smtClean="0"/>
          </a:p>
          <a:p>
            <a:pPr marL="0" indent="0">
              <a:spcBef>
                <a:spcPct val="20000"/>
              </a:spcBef>
              <a:buNone/>
            </a:pPr>
            <a:r>
              <a:rPr lang="en-US" sz="1600" dirty="0"/>
              <a:t> </a:t>
            </a:r>
            <a:r>
              <a:rPr lang="en-US" sz="1600" dirty="0" smtClean="0"/>
              <a:t>     in </a:t>
            </a:r>
            <a:r>
              <a:rPr lang="en-US" sz="1600" dirty="0"/>
              <a:t>the regions shown)</a:t>
            </a:r>
          </a:p>
          <a:p>
            <a:pPr>
              <a:spcBef>
                <a:spcPct val="50000"/>
              </a:spcBef>
            </a:pPr>
            <a:endParaRPr lang="en-US" sz="1600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4876800" y="876300"/>
                <a:ext cx="4038600" cy="3600450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 smtClean="0"/>
                  <a:t>Has intuitive appeal of the artist’s tint, shade, and tone model. </a:t>
                </a:r>
              </a:p>
              <a:p>
                <a:r>
                  <a:rPr lang="en-US" dirty="0" smtClean="0"/>
                  <a:t>Based </a:t>
                </a:r>
                <a:r>
                  <a:rPr lang="en-US" dirty="0"/>
                  <a:t>on perceptual variables vs. monitor phosphor colors</a:t>
                </a:r>
              </a:p>
              <a:p>
                <a:pPr lvl="1"/>
                <a:r>
                  <a:rPr lang="en-US" dirty="0"/>
                  <a:t>pure red = H = 0, S = 1, V = 1; pure pigments are </a:t>
                </a:r>
                <a:r>
                  <a:rPr lang="en-US" dirty="0" smtClean="0"/>
                  <a:t>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𝐻</m:t>
                    </m:r>
                  </m:oMath>
                </a14:m>
                <a:r>
                  <a:rPr lang="en-US" dirty="0" smtClean="0"/>
                  <a:t>, </a:t>
                </a:r>
                <a:r>
                  <a:rPr lang="en-US" dirty="0"/>
                  <a:t>1, 1)</a:t>
                </a:r>
              </a:p>
              <a:p>
                <a:pPr lvl="1"/>
                <a:r>
                  <a:rPr lang="en-US" dirty="0"/>
                  <a:t>tints: adding white pigment </a:t>
                </a:r>
                <a:r>
                  <a:rPr lang="en-US" dirty="0" smtClean="0"/>
                  <a:t>means decreasing </a:t>
                </a:r>
                <a:r>
                  <a:rPr lang="en-US" dirty="0"/>
                  <a:t>S at constant V </a:t>
                </a:r>
              </a:p>
              <a:p>
                <a:pPr lvl="1"/>
                <a:r>
                  <a:rPr lang="en-US" dirty="0"/>
                  <a:t>shades: adding black pigment </a:t>
                </a:r>
                <a:r>
                  <a:rPr lang="en-US" dirty="0" smtClean="0"/>
                  <a:t>means </a:t>
                </a:r>
                <a:r>
                  <a:rPr lang="en-US" dirty="0"/>
                  <a:t>decreasing V at constant S</a:t>
                </a:r>
              </a:p>
              <a:p>
                <a:pPr lvl="1"/>
                <a:r>
                  <a:rPr lang="en-US" dirty="0"/>
                  <a:t>tones: decreasing S and V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4876800" y="876300"/>
                <a:ext cx="4038600" cy="3600450"/>
              </a:xfrm>
              <a:blipFill rotWithShape="1">
                <a:blip r:embed="rId4"/>
                <a:stretch>
                  <a:fillRect l="-452" t="-1695" r="-302" b="-5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A50021"/>
                </a:solidFill>
              </a:rPr>
              <a:t>The HSV Color Model (1/2</a:t>
            </a:r>
            <a:r>
              <a:rPr lang="en-US" dirty="0" smtClean="0">
                <a:solidFill>
                  <a:srgbClr val="A50021"/>
                </a:solidFill>
              </a:rPr>
              <a:t>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F354DBD-A4D6-4564-A64B-A99BD952A0A5}" type="slidenum">
              <a:rPr lang="en-US" smtClean="0"/>
              <a:pPr/>
              <a:t>19</a:t>
            </a:fld>
            <a:r>
              <a:rPr lang="en-US" dirty="0"/>
              <a:t> of 53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Color II - 10/23/12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115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085850"/>
            <a:ext cx="8686800" cy="3600450"/>
          </a:xfrm>
        </p:spPr>
        <p:txBody>
          <a:bodyPr/>
          <a:lstStyle/>
          <a:p>
            <a:r>
              <a:rPr lang="en-US" dirty="0" smtClean="0"/>
              <a:t>Color spaces—why? their rationales, and pros and cons (RGB, HSV, CIE, etc.)</a:t>
            </a:r>
          </a:p>
          <a:p>
            <a:r>
              <a:rPr lang="en-US" dirty="0" smtClean="0"/>
              <a:t>How color spaces influence color picking</a:t>
            </a:r>
          </a:p>
          <a:p>
            <a:r>
              <a:rPr lang="en-US" dirty="0" smtClean="0"/>
              <a:t>How to use color: some Dos and Don’ts</a:t>
            </a:r>
          </a:p>
          <a:p>
            <a:endParaRPr lang="en-US" dirty="0" smtClean="0"/>
          </a:p>
        </p:txBody>
      </p:sp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Lecture Roadmap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F354DBD-A4D6-4564-A64B-A99BD952A0A5}" type="slidenum">
              <a:rPr lang="en-US" smtClean="0"/>
              <a:pPr/>
              <a:t>2</a:t>
            </a:fld>
            <a:r>
              <a:rPr lang="en-US" dirty="0"/>
              <a:t> of 53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Color II - 10/23/12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718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45411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57200" y="952500"/>
                <a:ext cx="5257800" cy="3600450"/>
              </a:xfrm>
            </p:spPr>
            <p:txBody>
              <a:bodyPr>
                <a:noAutofit/>
              </a:bodyPr>
              <a:lstStyle/>
              <a:p>
                <a:r>
                  <a:rPr lang="en-US" sz="1800" dirty="0" smtClean="0"/>
                  <a:t>Colors on V = 1 plane are not equally bright</a:t>
                </a:r>
              </a:p>
              <a:p>
                <a:r>
                  <a:rPr lang="en-US" sz="1800" dirty="0" smtClean="0"/>
                  <a:t>Complementary colors 180° opposite</a:t>
                </a:r>
              </a:p>
              <a:p>
                <a:r>
                  <a:rPr lang="en-US" sz="1800" dirty="0" smtClean="0"/>
                  <a:t>Saturation measured relative to color gamut represented by model which is subset of chromaticity diagram:</a:t>
                </a:r>
              </a:p>
              <a:p>
                <a:pPr lvl="1"/>
                <a:r>
                  <a:rPr lang="en-US" sz="1600" dirty="0" smtClean="0"/>
                  <a:t>therefore, 100% S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/>
                        <a:ea typeface="Cambria Math"/>
                      </a:rPr>
                      <m:t>≠</m:t>
                    </m:r>
                  </m:oMath>
                </a14:m>
                <a:r>
                  <a:rPr lang="en-US" sz="1600" dirty="0" smtClean="0"/>
                  <a:t> 100% excitation purity</a:t>
                </a:r>
              </a:p>
              <a:p>
                <a:r>
                  <a:rPr lang="en-US" sz="1800" dirty="0" smtClean="0"/>
                  <a:t>Top of HSV </a:t>
                </a:r>
                <a:r>
                  <a:rPr lang="en-US" sz="1800" dirty="0" err="1" smtClean="0"/>
                  <a:t>hexcone</a:t>
                </a:r>
                <a:r>
                  <a:rPr lang="en-US" sz="1800" dirty="0" smtClean="0"/>
                  <a:t> is projection seen by looking along principal diagonal of RGB color</a:t>
                </a:r>
              </a:p>
              <a:p>
                <a:r>
                  <a:rPr lang="en-US" sz="1800" dirty="0" smtClean="0"/>
                  <a:t>RGB </a:t>
                </a:r>
                <a:r>
                  <a:rPr lang="en-US" sz="1800" dirty="0" err="1" smtClean="0"/>
                  <a:t>subcubes</a:t>
                </a:r>
                <a:r>
                  <a:rPr lang="en-US" sz="1800" dirty="0" smtClean="0"/>
                  <a:t> are plane of constant V</a:t>
                </a:r>
              </a:p>
              <a:p>
                <a:r>
                  <a:rPr lang="en-US" sz="1800" dirty="0" smtClean="0"/>
                  <a:t>Note: linear path RGB </a:t>
                </a:r>
                <a14:m>
                  <m:oMath xmlns:m="http://schemas.openxmlformats.org/officeDocument/2006/math">
                    <m:r>
                      <a:rPr lang="en-US" sz="1800" i="1" smtClean="0">
                        <a:latin typeface="Cambria Math"/>
                        <a:ea typeface="Cambria Math"/>
                      </a:rPr>
                      <m:t>≠</m:t>
                    </m:r>
                  </m:oMath>
                </a14:m>
                <a:r>
                  <a:rPr lang="en-US" sz="1800" dirty="0" smtClean="0"/>
                  <a:t> linear path in HSV!</a:t>
                </a:r>
              </a:p>
            </p:txBody>
          </p:sp>
        </mc:Choice>
        <mc:Fallback xmlns="">
          <p:sp>
            <p:nvSpPr>
              <p:cNvPr id="145411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952500"/>
                <a:ext cx="5257800" cy="3600450"/>
              </a:xfrm>
              <a:blipFill rotWithShape="1">
                <a:blip r:embed="rId3"/>
                <a:stretch>
                  <a:fillRect l="-116" t="-1015" r="-6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00" name="Rectangle 12"/>
          <p:cNvSpPr>
            <a:spLocks noGrp="1" noChangeArrowheads="1"/>
          </p:cNvSpPr>
          <p:nvPr>
            <p:ph type="title"/>
          </p:nvPr>
        </p:nvSpPr>
        <p:spPr>
          <a:xfrm>
            <a:off x="457200" y="666750"/>
            <a:ext cx="8229600" cy="4572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The HSV Color Model (2/2)</a:t>
            </a:r>
            <a:br>
              <a:rPr lang="en-US" dirty="0" smtClean="0"/>
            </a:br>
            <a:endParaRPr lang="en-US" dirty="0" smtClean="0"/>
          </a:p>
        </p:txBody>
      </p:sp>
      <p:pic>
        <p:nvPicPr>
          <p:cNvPr id="11" name="Picture 10" descr="fig60"/>
          <p:cNvPicPr>
            <a:picLocks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1733550"/>
            <a:ext cx="2072219" cy="15988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 Box 13"/>
          <p:cNvSpPr txBox="1">
            <a:spLocks noChangeArrowheads="1"/>
          </p:cNvSpPr>
          <p:nvPr/>
        </p:nvSpPr>
        <p:spPr bwMode="auto">
          <a:xfrm>
            <a:off x="5257800" y="3409950"/>
            <a:ext cx="397256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30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30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30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30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sz="1400" dirty="0"/>
              <a:t>RGB color cube viewed along the </a:t>
            </a:r>
            <a:r>
              <a:rPr lang="en-US" sz="1400" dirty="0" smtClean="0"/>
              <a:t>principal diagonal</a:t>
            </a:r>
            <a:endParaRPr lang="en-US" sz="1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F354DBD-A4D6-4564-A64B-A99BD952A0A5}" type="slidenum">
              <a:rPr lang="en-US" smtClean="0"/>
              <a:pPr/>
              <a:t>20</a:t>
            </a:fld>
            <a:r>
              <a:rPr lang="en-US" dirty="0"/>
              <a:t> of 53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Color II - 10/23/12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2870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672" name="Picture 8" descr="fig63"/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803319"/>
            <a:ext cx="2743200" cy="3368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3667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Hue, lightness, saturation</a:t>
            </a:r>
          </a:p>
          <a:p>
            <a:r>
              <a:rPr lang="en-US" dirty="0" smtClean="0"/>
              <a:t>Double-</a:t>
            </a:r>
            <a:r>
              <a:rPr lang="en-US" dirty="0" err="1" smtClean="0"/>
              <a:t>hexcone</a:t>
            </a:r>
            <a:r>
              <a:rPr lang="en-US" dirty="0" smtClean="0"/>
              <a:t> subset</a:t>
            </a:r>
          </a:p>
          <a:p>
            <a:r>
              <a:rPr lang="en-US" dirty="0" smtClean="0"/>
              <a:t>Maximally saturated hues are at S = 1, L = 0.5</a:t>
            </a:r>
          </a:p>
          <a:p>
            <a:r>
              <a:rPr lang="en-US" dirty="0" smtClean="0"/>
              <a:t>Less attractive for sliders or dials</a:t>
            </a:r>
          </a:p>
          <a:p>
            <a:r>
              <a:rPr lang="en-US" dirty="0" smtClean="0"/>
              <a:t>Conceptually easier for some people to view white as a point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spcBef>
                <a:spcPct val="50000"/>
              </a:spcBef>
              <a:defRPr/>
            </a:pPr>
            <a:r>
              <a:rPr lang="en-US" dirty="0">
                <a:solidFill>
                  <a:srgbClr val="A50021"/>
                </a:solidFill>
              </a:rPr>
              <a:t>The HLS Color Model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F354DBD-A4D6-4564-A64B-A99BD952A0A5}" type="slidenum">
              <a:rPr lang="en-US" smtClean="0"/>
              <a:pPr/>
              <a:t>21</a:t>
            </a:fld>
            <a:r>
              <a:rPr lang="en-US" dirty="0"/>
              <a:t> of 53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Color II - 10/23/12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013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43363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57200" y="971550"/>
                <a:ext cx="8229600" cy="3810000"/>
              </a:xfrm>
            </p:spPr>
            <p:txBody>
              <a:bodyPr>
                <a:normAutofit fontScale="70000" lnSpcReduction="20000"/>
              </a:bodyPr>
              <a:lstStyle/>
              <a:p>
                <a:r>
                  <a:rPr lang="en-US" sz="2400" dirty="0" smtClean="0"/>
                  <a:t>RGB, HSV, HSL all perceptually non-uniform</a:t>
                </a:r>
              </a:p>
              <a:p>
                <a:pPr lvl="1"/>
                <a:r>
                  <a:rPr lang="en-US" sz="2300" dirty="0" smtClean="0"/>
                  <a:t>move through color space from color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300" b="0" i="1" dirty="0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300" i="1" dirty="0" smtClean="0">
                            <a:latin typeface="Cambria Math"/>
                          </a:rPr>
                          <m:t>𝐶</m:t>
                        </m:r>
                      </m:e>
                      <m:sub>
                        <m:r>
                          <a:rPr lang="en-US" sz="2300" i="1" dirty="0" smtClean="0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300" dirty="0" smtClean="0"/>
                  <a:t> to a new color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300" b="0" i="1" dirty="0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300" i="1" dirty="0" smtClean="0">
                            <a:latin typeface="Cambria Math"/>
                          </a:rPr>
                          <m:t>𝐶</m:t>
                        </m:r>
                      </m:e>
                      <m:sub>
                        <m:r>
                          <a:rPr lang="en-US" sz="2300" i="1" dirty="0" smtClean="0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300" dirty="0" smtClean="0"/>
                  <a:t>΄ through a distance ΔC                     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sz="23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latin typeface="Cambria Math"/>
                          </a:rPr>
                          <m:t>𝐶</m:t>
                        </m:r>
                      </m:e>
                      <m:sub>
                        <m:r>
                          <a:rPr lang="en-US" sz="2300" b="0" i="1" smtClean="0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300" dirty="0" smtClean="0"/>
                  <a:t>΄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300" b="0" i="1" dirty="0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300" i="1" dirty="0" smtClean="0">
                            <a:latin typeface="Cambria Math"/>
                          </a:rPr>
                          <m:t>𝐶</m:t>
                        </m:r>
                      </m:e>
                      <m:sub>
                        <m:r>
                          <a:rPr lang="en-US" sz="2300" i="1" dirty="0" smtClean="0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300" dirty="0" smtClean="0"/>
                  <a:t> + ΔC</a:t>
                </a:r>
              </a:p>
              <a:p>
                <a:pPr lvl="1"/>
                <a:r>
                  <a:rPr lang="en-US" sz="2300" dirty="0" smtClean="0"/>
                  <a:t>move through the same distance ΔC, starting from a different color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300" b="0" i="1" dirty="0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300" i="1" dirty="0" smtClean="0">
                            <a:latin typeface="Cambria Math"/>
                          </a:rPr>
                          <m:t>𝐶</m:t>
                        </m:r>
                      </m:e>
                      <m:sub>
                        <m:r>
                          <a:rPr lang="en-US" sz="2300" i="1" dirty="0" smtClean="0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300" dirty="0" smtClean="0"/>
                  <a:t>                                    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sz="2300" b="0" i="1" dirty="0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300" i="1" dirty="0" smtClean="0">
                            <a:latin typeface="Cambria Math"/>
                          </a:rPr>
                          <m:t>𝐶</m:t>
                        </m:r>
                      </m:e>
                      <m:sub>
                        <m:r>
                          <a:rPr lang="en-US" sz="2300" i="1" dirty="0" smtClean="0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300" dirty="0" smtClean="0"/>
                  <a:t>΄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300" b="0" i="1" dirty="0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300" i="1" dirty="0" smtClean="0">
                            <a:latin typeface="Cambria Math"/>
                          </a:rPr>
                          <m:t>𝐶</m:t>
                        </m:r>
                      </m:e>
                      <m:sub>
                        <m:r>
                          <a:rPr lang="en-US" sz="2300" i="1" dirty="0" smtClean="0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300" dirty="0" smtClean="0"/>
                  <a:t> + ΔC</a:t>
                </a:r>
              </a:p>
              <a:p>
                <a:pPr lvl="1"/>
                <a:r>
                  <a:rPr lang="en-US" sz="2300" dirty="0" smtClean="0"/>
                  <a:t>the change in color in both cases is mathematically equal, but is not perceived as equal</a:t>
                </a:r>
                <a:endParaRPr lang="en-US" sz="1900" dirty="0" smtClean="0"/>
              </a:p>
              <a:p>
                <a:r>
                  <a:rPr lang="en-US" sz="2400" dirty="0" smtClean="0">
                    <a:solidFill>
                      <a:srgbClr val="CC0000"/>
                    </a:solidFill>
                  </a:rPr>
                  <a:t>Moving a slider almost always causes a perceptual change in the other parameters, which is not reflected by changes in those sliders </a:t>
                </a:r>
                <a:endParaRPr lang="en-US" sz="2400" dirty="0">
                  <a:solidFill>
                    <a:srgbClr val="CC0000"/>
                  </a:solidFill>
                </a:endParaRPr>
              </a:p>
              <a:p>
                <a:pPr lvl="1"/>
                <a:r>
                  <a:rPr lang="en-US" sz="2300" dirty="0" smtClean="0"/>
                  <a:t>changing hue frequently affects saturation and value</a:t>
                </a:r>
              </a:p>
              <a:p>
                <a:r>
                  <a:rPr lang="en-US" sz="2400" dirty="0" smtClean="0"/>
                  <a:t>Want a perceptually uniform space</a:t>
                </a:r>
              </a:p>
              <a:p>
                <a:pPr lvl="1"/>
                <a:r>
                  <a:rPr lang="en-US" sz="2300" dirty="0" smtClean="0"/>
                  <a:t>two colors that are equally distant are perceived as equally distant</a:t>
                </a:r>
              </a:p>
              <a:p>
                <a:pPr lvl="1"/>
                <a:r>
                  <a:rPr lang="en-US" sz="2300" dirty="0" smtClean="0"/>
                  <a:t>changing one parameter does not perceptually alter the other two</a:t>
                </a:r>
                <a:endParaRPr lang="en-US" sz="2400" dirty="0" smtClean="0"/>
              </a:p>
              <a:p>
                <a:r>
                  <a:rPr lang="en-US" sz="2400" dirty="0" smtClean="0"/>
                  <a:t>Historically, the first perceptually-uniform color space was the </a:t>
                </a:r>
                <a:r>
                  <a:rPr lang="en-US" sz="2400" dirty="0" err="1" smtClean="0"/>
                  <a:t>Munsell</a:t>
                </a:r>
                <a:r>
                  <a:rPr lang="en-US" sz="2400" dirty="0" smtClean="0"/>
                  <a:t> system (early 1900s)</a:t>
                </a:r>
              </a:p>
            </p:txBody>
          </p:sp>
        </mc:Choice>
        <mc:Fallback xmlns="">
          <p:sp>
            <p:nvSpPr>
              <p:cNvPr id="143363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971550"/>
                <a:ext cx="8229600" cy="3810000"/>
              </a:xfrm>
              <a:blipFill rotWithShape="1">
                <a:blip r:embed="rId3"/>
                <a:stretch>
                  <a:fillRect t="-1760" r="-4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938" name="Rectangle 6"/>
          <p:cNvSpPr>
            <a:spLocks noGrp="1" noChangeArrowheads="1"/>
          </p:cNvSpPr>
          <p:nvPr>
            <p:ph type="title"/>
          </p:nvPr>
        </p:nvSpPr>
        <p:spPr>
          <a:xfrm>
            <a:off x="457200" y="514350"/>
            <a:ext cx="8229600" cy="4572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Perceptual Uniformity (or lack thereof)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F354DBD-A4D6-4564-A64B-A99BD952A0A5}" type="slidenum">
              <a:rPr lang="en-US" smtClean="0"/>
              <a:pPr/>
              <a:t>22</a:t>
            </a:fld>
            <a:r>
              <a:rPr lang="en-US" dirty="0"/>
              <a:t> of 53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Color II - 10/23/12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828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6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6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6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6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6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085850"/>
            <a:ext cx="3733800" cy="360045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Created from perceptual data, is not a transformation of or approximation to CIE</a:t>
            </a:r>
          </a:p>
          <a:p>
            <a:r>
              <a:rPr lang="en-US" dirty="0" smtClean="0"/>
              <a:t>Uniform perceptually based 3D space</a:t>
            </a:r>
          </a:p>
          <a:p>
            <a:pPr lvl="1"/>
            <a:r>
              <a:rPr lang="en-US" dirty="0" smtClean="0"/>
              <a:t>accounts for the fact that a bright yellow is much lighter than a bright blue, and that many more levels of saturation of blue can be distinguished than of yellow</a:t>
            </a:r>
          </a:p>
          <a:p>
            <a:r>
              <a:rPr lang="en-US" dirty="0" smtClean="0"/>
              <a:t>Magnitude of change in one parameter always maps to the same effect on perception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F354DBD-A4D6-4564-A64B-A99BD952A0A5}" type="slidenum">
              <a:rPr lang="en-US" smtClean="0"/>
              <a:pPr/>
              <a:t>23</a:t>
            </a:fld>
            <a:r>
              <a:rPr lang="en-US" dirty="0"/>
              <a:t> of 53</a:t>
            </a:r>
          </a:p>
        </p:txBody>
      </p:sp>
      <p:sp>
        <p:nvSpPr>
          <p:cNvPr id="5124" name="Rectangle 5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The Munsell System (1/2) 			</a:t>
            </a:r>
          </a:p>
        </p:txBody>
      </p:sp>
      <p:pic>
        <p:nvPicPr>
          <p:cNvPr id="5134" name="Picture 14"/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1276350"/>
            <a:ext cx="3886199" cy="28360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Color II - 10/23/12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702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F354DBD-A4D6-4564-A64B-A99BD952A0A5}" type="slidenum">
              <a:rPr lang="en-US" smtClean="0"/>
              <a:pPr/>
              <a:t>24</a:t>
            </a:fld>
            <a:r>
              <a:rPr lang="en-US" dirty="0"/>
              <a:t> of 53</a:t>
            </a:r>
          </a:p>
        </p:txBody>
      </p:sp>
      <p:sp>
        <p:nvSpPr>
          <p:cNvPr id="241667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533400" y="1047750"/>
            <a:ext cx="4343400" cy="3810000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2300" dirty="0" smtClean="0"/>
              <a:t>Hues (called </a:t>
            </a:r>
            <a:r>
              <a:rPr lang="en-US" sz="2300" dirty="0" err="1" smtClean="0"/>
              <a:t>chroma</a:t>
            </a:r>
            <a:r>
              <a:rPr lang="en-US" sz="2300" dirty="0" smtClean="0"/>
              <a:t> in </a:t>
            </a:r>
            <a:r>
              <a:rPr lang="en-US" sz="2300" dirty="0" err="1" smtClean="0"/>
              <a:t>Munsell</a:t>
            </a:r>
            <a:r>
              <a:rPr lang="en-US" sz="2300" dirty="0" smtClean="0"/>
              <a:t>) arranged on a circle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sz="2000" dirty="0" smtClean="0"/>
              <a:t>a 20° rotation through this circle causes the same perceptual change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sz="2000" dirty="0" smtClean="0"/>
              <a:t>does not cause changes in saturation or value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2300" dirty="0" smtClean="0"/>
              <a:t>Saturation as distance from center of circle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sz="2000" dirty="0" smtClean="0"/>
              <a:t>moving a certain distance always causes the same perceptual change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sz="2000" dirty="0" smtClean="0"/>
              <a:t>does not cause changes in hue or value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2300" dirty="0" smtClean="0"/>
              <a:t>Value as height in space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sz="2000" dirty="0" smtClean="0"/>
              <a:t>moving vertically causes the same perceptual change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sz="2000" dirty="0" smtClean="0"/>
              <a:t>does not cause changes in hue or saturation</a:t>
            </a:r>
          </a:p>
        </p:txBody>
      </p:sp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</a:t>
            </a:r>
            <a:r>
              <a:rPr lang="en-US" dirty="0" err="1" smtClean="0"/>
              <a:t>Munsell</a:t>
            </a:r>
            <a:r>
              <a:rPr lang="en-US" dirty="0" smtClean="0"/>
              <a:t> System (2/2)</a:t>
            </a:r>
          </a:p>
        </p:txBody>
      </p:sp>
      <p:pic>
        <p:nvPicPr>
          <p:cNvPr id="16" name="Picture 15" descr="hue"/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9186" y="285750"/>
            <a:ext cx="1671794" cy="163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5493125" y="1923750"/>
            <a:ext cx="3405130" cy="2646464"/>
            <a:chOff x="2514600" y="1626395"/>
            <a:chExt cx="4114800" cy="3198018"/>
          </a:xfrm>
        </p:grpSpPr>
        <p:pic>
          <p:nvPicPr>
            <p:cNvPr id="24" name="Picture 23" descr="space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14600" y="2033588"/>
              <a:ext cx="2857500" cy="2790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" name="Text Box 13"/>
            <p:cNvSpPr txBox="1">
              <a:spLocks noChangeArrowheads="1"/>
            </p:cNvSpPr>
            <p:nvPr/>
          </p:nvSpPr>
          <p:spPr bwMode="auto">
            <a:xfrm>
              <a:off x="4724400" y="2295525"/>
              <a:ext cx="1905000" cy="4103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400">
                  <a:latin typeface="Arial" charset="0"/>
                </a:rPr>
                <a:t>Hue/Chroma</a:t>
              </a:r>
            </a:p>
          </p:txBody>
        </p:sp>
        <p:sp>
          <p:nvSpPr>
            <p:cNvPr id="26" name="Line 14"/>
            <p:cNvSpPr>
              <a:spLocks noChangeShapeType="1"/>
            </p:cNvSpPr>
            <p:nvPr/>
          </p:nvSpPr>
          <p:spPr bwMode="auto">
            <a:xfrm flipH="1" flipV="1">
              <a:off x="4343400" y="2371725"/>
              <a:ext cx="381000" cy="76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7" name="Line 15"/>
            <p:cNvSpPr>
              <a:spLocks noChangeShapeType="1"/>
            </p:cNvSpPr>
            <p:nvPr/>
          </p:nvSpPr>
          <p:spPr bwMode="auto">
            <a:xfrm>
              <a:off x="5105400" y="2600325"/>
              <a:ext cx="22860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8" name="Text Box 16"/>
            <p:cNvSpPr txBox="1">
              <a:spLocks noChangeArrowheads="1"/>
            </p:cNvSpPr>
            <p:nvPr/>
          </p:nvSpPr>
          <p:spPr bwMode="auto">
            <a:xfrm>
              <a:off x="2514600" y="1626395"/>
              <a:ext cx="1905000" cy="4103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400" dirty="0">
                  <a:latin typeface="Arial" charset="0"/>
                </a:rPr>
                <a:t>Lightness</a:t>
              </a:r>
            </a:p>
          </p:txBody>
        </p:sp>
        <p:sp>
          <p:nvSpPr>
            <p:cNvPr id="29" name="Line 19"/>
            <p:cNvSpPr>
              <a:spLocks noChangeShapeType="1"/>
            </p:cNvSpPr>
            <p:nvPr/>
          </p:nvSpPr>
          <p:spPr bwMode="auto">
            <a:xfrm>
              <a:off x="3581400" y="2235995"/>
              <a:ext cx="0" cy="533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30" name="Text Box 20"/>
            <p:cNvSpPr txBox="1">
              <a:spLocks noChangeArrowheads="1"/>
            </p:cNvSpPr>
            <p:nvPr/>
          </p:nvSpPr>
          <p:spPr bwMode="auto">
            <a:xfrm>
              <a:off x="4038600" y="4276725"/>
              <a:ext cx="1905000" cy="4103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400">
                  <a:latin typeface="Arial" charset="0"/>
                </a:rPr>
                <a:t>Saturation</a:t>
              </a:r>
            </a:p>
          </p:txBody>
        </p:sp>
        <p:sp>
          <p:nvSpPr>
            <p:cNvPr id="31" name="Line 21"/>
            <p:cNvSpPr>
              <a:spLocks noChangeShapeType="1"/>
            </p:cNvSpPr>
            <p:nvPr/>
          </p:nvSpPr>
          <p:spPr bwMode="auto">
            <a:xfrm>
              <a:off x="4038600" y="3895725"/>
              <a:ext cx="38100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Color II - 10/23/12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522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6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6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6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6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6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6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6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6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6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1571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57200" y="971550"/>
                <a:ext cx="4191000" cy="3771900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US" dirty="0" smtClean="0"/>
                  <a:t>CIE Lab was introduced in 1976</a:t>
                </a:r>
              </a:p>
              <a:p>
                <a:pPr lvl="1"/>
                <a:r>
                  <a:rPr lang="en-US" dirty="0" smtClean="0"/>
                  <a:t>popular for use in measuring reflective and </a:t>
                </a:r>
                <a:r>
                  <a:rPr lang="en-US" dirty="0" err="1" smtClean="0"/>
                  <a:t>transmissive</a:t>
                </a:r>
                <a:r>
                  <a:rPr lang="en-US" dirty="0" smtClean="0"/>
                  <a:t> objects</a:t>
                </a:r>
              </a:p>
              <a:p>
                <a:pPr lvl="1"/>
                <a:r>
                  <a:rPr lang="en-US" dirty="0" smtClean="0"/>
                  <a:t>based on the three color receptors of the human eye (red, green and blue)</a:t>
                </a:r>
              </a:p>
              <a:p>
                <a:r>
                  <a:rPr lang="en-US" dirty="0" smtClean="0"/>
                  <a:t>Three components:</a:t>
                </a:r>
              </a:p>
              <a:p>
                <a:pPr lvl="1"/>
                <a:r>
                  <a:rPr lang="en-US" i="1" dirty="0" smtClean="0"/>
                  <a:t>L</a:t>
                </a:r>
                <a:r>
                  <a:rPr lang="en-US" dirty="0" smtClean="0"/>
                  <a:t>* is luminosity</a:t>
                </a:r>
              </a:p>
              <a:p>
                <a:pPr lvl="1"/>
                <a:r>
                  <a:rPr lang="en-US" i="1" dirty="0" smtClean="0"/>
                  <a:t>a</a:t>
                </a:r>
                <a:r>
                  <a:rPr lang="en-US" dirty="0" smtClean="0"/>
                  <a:t>* is red/green axis</a:t>
                </a:r>
              </a:p>
              <a:p>
                <a:pPr lvl="1"/>
                <a:r>
                  <a:rPr lang="en-US" i="1" dirty="0" smtClean="0"/>
                  <a:t>b</a:t>
                </a:r>
                <a:r>
                  <a:rPr lang="en-US" dirty="0" smtClean="0"/>
                  <a:t>* is yellow/blue axis</a:t>
                </a:r>
              </a:p>
              <a:p>
                <a:r>
                  <a:rPr lang="en-US" dirty="0" smtClean="0"/>
                  <a:t>Mathematically described space and a perceptually uniform color space</a:t>
                </a:r>
              </a:p>
              <a:p>
                <a:r>
                  <a:rPr lang="en-US" dirty="0" smtClean="0"/>
                  <a:t>Given white =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i="1" dirty="0" smtClean="0">
                            <a:latin typeface="Cambria Math"/>
                          </a:rPr>
                          <m:t>𝑛</m:t>
                        </m:r>
                      </m:sub>
                    </m:sSub>
                    <m:r>
                      <a:rPr lang="en-US" i="1" dirty="0" smtClean="0">
                        <a:latin typeface="Cambria Math"/>
                      </a:rPr>
                      <m:t>, </m:t>
                    </m:r>
                    <m:sSub>
                      <m:sSubPr>
                        <m:ctrlPr>
                          <a:rPr lang="en-US" b="0" i="1" dirty="0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 dirty="0" err="1" smtClean="0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i="1" dirty="0" err="1" smtClean="0">
                            <a:latin typeface="Cambria Math"/>
                          </a:rPr>
                          <m:t>𝑛</m:t>
                        </m:r>
                      </m:sub>
                    </m:sSub>
                    <m:r>
                      <a:rPr lang="en-US" i="1" dirty="0" smtClean="0">
                        <a:latin typeface="Cambria Math"/>
                      </a:rPr>
                      <m:t>, </m:t>
                    </m:r>
                    <m:sSub>
                      <m:sSubPr>
                        <m:ctrlPr>
                          <a:rPr lang="en-US" b="0" i="1" dirty="0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/>
                          </a:rPr>
                          <m:t>𝑍</m:t>
                        </m:r>
                      </m:e>
                      <m:sub>
                        <m:r>
                          <a:rPr lang="en-US" i="1" dirty="0" smtClean="0">
                            <a:latin typeface="Cambria Math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 smtClean="0"/>
                  <a:t>)</a:t>
                </a:r>
              </a:p>
              <a:p>
                <a:r>
                  <a:rPr lang="en-US" dirty="0" smtClean="0"/>
                  <a:t>Regions of colors perceived as identical are the same size</a:t>
                </a:r>
              </a:p>
              <a:p>
                <a:r>
                  <a:rPr lang="en-US" dirty="0" smtClean="0"/>
                  <a:t>Color space entirely dependent on the white value</a:t>
                </a:r>
              </a:p>
            </p:txBody>
          </p:sp>
        </mc:Choice>
        <mc:Fallback xmlns="">
          <p:sp>
            <p:nvSpPr>
              <p:cNvPr id="11571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971550"/>
                <a:ext cx="4191000" cy="3771900"/>
              </a:xfrm>
              <a:blipFill rotWithShape="1">
                <a:blip r:embed="rId4"/>
                <a:stretch>
                  <a:fillRect t="-1939" r="-1308" b="-11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48" name="Rectangle 7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CIE Lab – a perception based color space</a:t>
            </a:r>
          </a:p>
        </p:txBody>
      </p:sp>
      <p:graphicFrame>
        <p:nvGraphicFramePr>
          <p:cNvPr id="115718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41727723"/>
              </p:ext>
            </p:extLst>
          </p:nvPr>
        </p:nvGraphicFramePr>
        <p:xfrm>
          <a:off x="4736276" y="1428750"/>
          <a:ext cx="4188450" cy="2209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63" name="Equation" r:id="rId5" imgW="3073320" imgH="1955520" progId="Equation.3">
                  <p:embed/>
                </p:oleObj>
              </mc:Choice>
              <mc:Fallback>
                <p:oleObj name="Equation" r:id="rId5" imgW="3073320" imgH="1955520" progId="Equation.3">
                  <p:embed/>
                  <p:pic>
                    <p:nvPicPr>
                      <p:cNvPr id="0" name="Picture 6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36276" y="1428750"/>
                        <a:ext cx="4188450" cy="220980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F354DBD-A4D6-4564-A64B-A99BD952A0A5}" type="slidenum">
              <a:rPr lang="en-US" smtClean="0"/>
              <a:pPr/>
              <a:t>25</a:t>
            </a:fld>
            <a:r>
              <a:rPr lang="en-US" dirty="0"/>
              <a:t> of 53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Color II - 10/23/12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224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1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2" name="Rectangle 3"/>
          <p:cNvSpPr>
            <a:spLocks noGrp="1" noChangeArrowheads="1"/>
          </p:cNvSpPr>
          <p:nvPr>
            <p:ph sz="quarter" idx="10"/>
          </p:nvPr>
        </p:nvSpPr>
        <p:spPr>
          <a:xfrm>
            <a:off x="4648200" y="1028700"/>
            <a:ext cx="4038600" cy="3600450"/>
          </a:xfrm>
        </p:spPr>
        <p:txBody>
          <a:bodyPr/>
          <a:lstStyle/>
          <a:p>
            <a:r>
              <a:rPr lang="en-US" dirty="0" smtClean="0">
                <a:hlinkClick r:id="rId3"/>
              </a:rPr>
              <a:t>http://scanline.ca/ciecam02/</a:t>
            </a:r>
            <a:endParaRPr lang="en-US" dirty="0" smtClean="0"/>
          </a:p>
          <a:p>
            <a:r>
              <a:rPr lang="en-US" dirty="0" smtClean="0"/>
              <a:t>Even perceptually developed spaces (like </a:t>
            </a:r>
            <a:r>
              <a:rPr lang="en-US" dirty="0" err="1" smtClean="0"/>
              <a:t>Munsell</a:t>
            </a:r>
            <a:r>
              <a:rPr lang="en-US" dirty="0" smtClean="0"/>
              <a:t>) don’t take into account color interactions</a:t>
            </a:r>
          </a:p>
          <a:p>
            <a:r>
              <a:rPr lang="en-US" dirty="0" smtClean="0"/>
              <a:t>Example: the surround effect, shown left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Bonus Color Space: CIECAM02 Color Appearance Model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F354DBD-A4D6-4564-A64B-A99BD952A0A5}" type="slidenum">
              <a:rPr lang="en-US" smtClean="0"/>
              <a:pPr/>
              <a:t>26</a:t>
            </a:fld>
            <a:r>
              <a:rPr lang="en-US" dirty="0"/>
              <a:t> of 53</a:t>
            </a:r>
          </a:p>
        </p:txBody>
      </p:sp>
      <p:pic>
        <p:nvPicPr>
          <p:cNvPr id="2" name="Picture 1"/>
          <p:cNvPicPr>
            <a:picLocks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53" t="8750" r="11044"/>
          <a:stretch/>
        </p:blipFill>
        <p:spPr>
          <a:xfrm>
            <a:off x="846416" y="1414313"/>
            <a:ext cx="2887384" cy="260746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33400" y="1047750"/>
            <a:ext cx="3733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These rectangles have the same pixel values.</a:t>
            </a:r>
            <a:endParaRPr lang="en-US" sz="140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Color II - 10/23/12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241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 descr="http://scanline.ca/ciecam02/surround-achromatic-ciecam02.png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1543050"/>
            <a:ext cx="4023360" cy="3028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195" name="Rectangle 5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Perceptual Effect Corrected For…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F354DBD-A4D6-4564-A64B-A99BD952A0A5}" type="slidenum">
              <a:rPr lang="en-US" smtClean="0"/>
              <a:pPr/>
              <a:t>27</a:t>
            </a:fld>
            <a:r>
              <a:rPr lang="en-US" dirty="0"/>
              <a:t> of 53</a:t>
            </a:r>
          </a:p>
        </p:txBody>
      </p:sp>
      <p:pic>
        <p:nvPicPr>
          <p:cNvPr id="8242" name="Picture 50"/>
          <p:cNvPicPr>
            <a:picLocks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1" y="1532250"/>
            <a:ext cx="1571625" cy="28111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875490" y="1047750"/>
            <a:ext cx="2248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Same pixel values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114800" y="1047750"/>
            <a:ext cx="441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Pixel values adjusted by CIECAM02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Color II - 10/23/12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268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Rectangle 5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One More Time… with Color (1/2)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F354DBD-A4D6-4564-A64B-A99BD952A0A5}" type="slidenum">
              <a:rPr lang="en-US" smtClean="0"/>
              <a:pPr/>
              <a:t>28</a:t>
            </a:fld>
            <a:r>
              <a:rPr lang="en-US" dirty="0"/>
              <a:t> of 53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971550"/>
            <a:ext cx="8229600" cy="360045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Same pixel values</a:t>
            </a:r>
            <a:endParaRPr lang="en-US" dirty="0"/>
          </a:p>
        </p:txBody>
      </p:sp>
      <p:grpSp>
        <p:nvGrpSpPr>
          <p:cNvPr id="15" name="Group 14"/>
          <p:cNvGrpSpPr/>
          <p:nvPr/>
        </p:nvGrpSpPr>
        <p:grpSpPr>
          <a:xfrm>
            <a:off x="609233" y="1445419"/>
            <a:ext cx="3276967" cy="2955131"/>
            <a:chOff x="1898650" y="1984375"/>
            <a:chExt cx="4703763" cy="4241800"/>
          </a:xfrm>
        </p:grpSpPr>
        <p:sp>
          <p:nvSpPr>
            <p:cNvPr id="14" name="Rectangle 13"/>
            <p:cNvSpPr/>
            <p:nvPr/>
          </p:nvSpPr>
          <p:spPr>
            <a:xfrm>
              <a:off x="1898650" y="1984375"/>
              <a:ext cx="2830513" cy="424180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 68"/>
            <p:cNvSpPr>
              <a:spLocks/>
            </p:cNvSpPr>
            <p:nvPr/>
          </p:nvSpPr>
          <p:spPr bwMode="auto">
            <a:xfrm>
              <a:off x="2844006" y="2584450"/>
              <a:ext cx="939800" cy="601663"/>
            </a:xfrm>
            <a:custGeom>
              <a:avLst/>
              <a:gdLst>
                <a:gd name="T0" fmla="*/ 1 w 319"/>
                <a:gd name="T1" fmla="*/ 0 h 204"/>
                <a:gd name="T2" fmla="*/ 319 w 319"/>
                <a:gd name="T3" fmla="*/ 0 h 204"/>
                <a:gd name="T4" fmla="*/ 319 w 319"/>
                <a:gd name="T5" fmla="*/ 204 h 204"/>
                <a:gd name="T6" fmla="*/ 1 w 319"/>
                <a:gd name="T7" fmla="*/ 204 h 204"/>
                <a:gd name="T8" fmla="*/ 1 w 319"/>
                <a:gd name="T9" fmla="*/ 0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9" h="204">
                  <a:moveTo>
                    <a:pt x="1" y="0"/>
                  </a:moveTo>
                  <a:cubicBezTo>
                    <a:pt x="107" y="0"/>
                    <a:pt x="213" y="0"/>
                    <a:pt x="319" y="0"/>
                  </a:cubicBezTo>
                  <a:cubicBezTo>
                    <a:pt x="319" y="68"/>
                    <a:pt x="319" y="136"/>
                    <a:pt x="319" y="204"/>
                  </a:cubicBezTo>
                  <a:cubicBezTo>
                    <a:pt x="213" y="204"/>
                    <a:pt x="107" y="204"/>
                    <a:pt x="1" y="204"/>
                  </a:cubicBezTo>
                  <a:cubicBezTo>
                    <a:pt x="1" y="136"/>
                    <a:pt x="0" y="66"/>
                    <a:pt x="1" y="0"/>
                  </a:cubicBezTo>
                  <a:close/>
                </a:path>
              </a:pathLst>
            </a:custGeom>
            <a:solidFill>
              <a:srgbClr val="6B1311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69"/>
            <p:cNvSpPr>
              <a:spLocks/>
            </p:cNvSpPr>
            <p:nvPr/>
          </p:nvSpPr>
          <p:spPr bwMode="auto">
            <a:xfrm>
              <a:off x="5662613" y="2584450"/>
              <a:ext cx="939800" cy="601663"/>
            </a:xfrm>
            <a:custGeom>
              <a:avLst/>
              <a:gdLst>
                <a:gd name="T0" fmla="*/ 2 w 319"/>
                <a:gd name="T1" fmla="*/ 0 h 204"/>
                <a:gd name="T2" fmla="*/ 319 w 319"/>
                <a:gd name="T3" fmla="*/ 0 h 204"/>
                <a:gd name="T4" fmla="*/ 319 w 319"/>
                <a:gd name="T5" fmla="*/ 204 h 204"/>
                <a:gd name="T6" fmla="*/ 1 w 319"/>
                <a:gd name="T7" fmla="*/ 204 h 204"/>
                <a:gd name="T8" fmla="*/ 2 w 319"/>
                <a:gd name="T9" fmla="*/ 0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9" h="204">
                  <a:moveTo>
                    <a:pt x="2" y="0"/>
                  </a:moveTo>
                  <a:cubicBezTo>
                    <a:pt x="107" y="0"/>
                    <a:pt x="213" y="0"/>
                    <a:pt x="319" y="0"/>
                  </a:cubicBezTo>
                  <a:cubicBezTo>
                    <a:pt x="319" y="68"/>
                    <a:pt x="319" y="136"/>
                    <a:pt x="319" y="204"/>
                  </a:cubicBezTo>
                  <a:cubicBezTo>
                    <a:pt x="213" y="204"/>
                    <a:pt x="107" y="204"/>
                    <a:pt x="1" y="204"/>
                  </a:cubicBezTo>
                  <a:cubicBezTo>
                    <a:pt x="2" y="136"/>
                    <a:pt x="0" y="66"/>
                    <a:pt x="2" y="0"/>
                  </a:cubicBezTo>
                  <a:close/>
                </a:path>
              </a:pathLst>
            </a:custGeom>
            <a:solidFill>
              <a:srgbClr val="6B13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70"/>
            <p:cNvSpPr>
              <a:spLocks/>
            </p:cNvSpPr>
            <p:nvPr/>
          </p:nvSpPr>
          <p:spPr bwMode="auto">
            <a:xfrm>
              <a:off x="2844006" y="3795713"/>
              <a:ext cx="939800" cy="601663"/>
            </a:xfrm>
            <a:custGeom>
              <a:avLst/>
              <a:gdLst>
                <a:gd name="T0" fmla="*/ 1 w 319"/>
                <a:gd name="T1" fmla="*/ 0 h 204"/>
                <a:gd name="T2" fmla="*/ 319 w 319"/>
                <a:gd name="T3" fmla="*/ 0 h 204"/>
                <a:gd name="T4" fmla="*/ 319 w 319"/>
                <a:gd name="T5" fmla="*/ 204 h 204"/>
                <a:gd name="T6" fmla="*/ 1 w 319"/>
                <a:gd name="T7" fmla="*/ 204 h 204"/>
                <a:gd name="T8" fmla="*/ 1 w 319"/>
                <a:gd name="T9" fmla="*/ 0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9" h="204">
                  <a:moveTo>
                    <a:pt x="1" y="0"/>
                  </a:moveTo>
                  <a:cubicBezTo>
                    <a:pt x="107" y="0"/>
                    <a:pt x="213" y="0"/>
                    <a:pt x="319" y="0"/>
                  </a:cubicBezTo>
                  <a:cubicBezTo>
                    <a:pt x="319" y="68"/>
                    <a:pt x="319" y="136"/>
                    <a:pt x="319" y="204"/>
                  </a:cubicBezTo>
                  <a:cubicBezTo>
                    <a:pt x="213" y="204"/>
                    <a:pt x="107" y="204"/>
                    <a:pt x="1" y="204"/>
                  </a:cubicBezTo>
                  <a:cubicBezTo>
                    <a:pt x="1" y="136"/>
                    <a:pt x="0" y="66"/>
                    <a:pt x="1" y="0"/>
                  </a:cubicBezTo>
                  <a:close/>
                </a:path>
              </a:pathLst>
            </a:custGeom>
            <a:solidFill>
              <a:srgbClr val="B54A4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71"/>
            <p:cNvSpPr>
              <a:spLocks/>
            </p:cNvSpPr>
            <p:nvPr/>
          </p:nvSpPr>
          <p:spPr bwMode="auto">
            <a:xfrm>
              <a:off x="5662613" y="3795713"/>
              <a:ext cx="939800" cy="601663"/>
            </a:xfrm>
            <a:custGeom>
              <a:avLst/>
              <a:gdLst>
                <a:gd name="T0" fmla="*/ 2 w 319"/>
                <a:gd name="T1" fmla="*/ 0 h 204"/>
                <a:gd name="T2" fmla="*/ 319 w 319"/>
                <a:gd name="T3" fmla="*/ 0 h 204"/>
                <a:gd name="T4" fmla="*/ 319 w 319"/>
                <a:gd name="T5" fmla="*/ 204 h 204"/>
                <a:gd name="T6" fmla="*/ 1 w 319"/>
                <a:gd name="T7" fmla="*/ 204 h 204"/>
                <a:gd name="T8" fmla="*/ 2 w 319"/>
                <a:gd name="T9" fmla="*/ 0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9" h="204">
                  <a:moveTo>
                    <a:pt x="2" y="0"/>
                  </a:moveTo>
                  <a:cubicBezTo>
                    <a:pt x="107" y="0"/>
                    <a:pt x="213" y="0"/>
                    <a:pt x="319" y="0"/>
                  </a:cubicBezTo>
                  <a:cubicBezTo>
                    <a:pt x="319" y="68"/>
                    <a:pt x="319" y="136"/>
                    <a:pt x="319" y="204"/>
                  </a:cubicBezTo>
                  <a:cubicBezTo>
                    <a:pt x="213" y="204"/>
                    <a:pt x="107" y="204"/>
                    <a:pt x="1" y="204"/>
                  </a:cubicBezTo>
                  <a:cubicBezTo>
                    <a:pt x="2" y="136"/>
                    <a:pt x="0" y="66"/>
                    <a:pt x="2" y="0"/>
                  </a:cubicBezTo>
                  <a:close/>
                </a:path>
              </a:pathLst>
            </a:custGeom>
            <a:solidFill>
              <a:srgbClr val="B54A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72"/>
            <p:cNvSpPr>
              <a:spLocks/>
            </p:cNvSpPr>
            <p:nvPr/>
          </p:nvSpPr>
          <p:spPr bwMode="auto">
            <a:xfrm>
              <a:off x="2844006" y="5006975"/>
              <a:ext cx="939800" cy="600075"/>
            </a:xfrm>
            <a:custGeom>
              <a:avLst/>
              <a:gdLst>
                <a:gd name="T0" fmla="*/ 1 w 319"/>
                <a:gd name="T1" fmla="*/ 0 h 204"/>
                <a:gd name="T2" fmla="*/ 319 w 319"/>
                <a:gd name="T3" fmla="*/ 0 h 204"/>
                <a:gd name="T4" fmla="*/ 319 w 319"/>
                <a:gd name="T5" fmla="*/ 204 h 204"/>
                <a:gd name="T6" fmla="*/ 1 w 319"/>
                <a:gd name="T7" fmla="*/ 204 h 204"/>
                <a:gd name="T8" fmla="*/ 1 w 319"/>
                <a:gd name="T9" fmla="*/ 0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9" h="204">
                  <a:moveTo>
                    <a:pt x="1" y="0"/>
                  </a:moveTo>
                  <a:cubicBezTo>
                    <a:pt x="107" y="0"/>
                    <a:pt x="213" y="0"/>
                    <a:pt x="319" y="0"/>
                  </a:cubicBezTo>
                  <a:cubicBezTo>
                    <a:pt x="319" y="68"/>
                    <a:pt x="319" y="136"/>
                    <a:pt x="319" y="204"/>
                  </a:cubicBezTo>
                  <a:cubicBezTo>
                    <a:pt x="213" y="204"/>
                    <a:pt x="107" y="204"/>
                    <a:pt x="1" y="204"/>
                  </a:cubicBezTo>
                  <a:cubicBezTo>
                    <a:pt x="1" y="136"/>
                    <a:pt x="0" y="66"/>
                    <a:pt x="1" y="0"/>
                  </a:cubicBezTo>
                  <a:close/>
                </a:path>
              </a:pathLst>
            </a:custGeom>
            <a:solidFill>
              <a:srgbClr val="F58F91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73"/>
            <p:cNvSpPr>
              <a:spLocks/>
            </p:cNvSpPr>
            <p:nvPr/>
          </p:nvSpPr>
          <p:spPr bwMode="auto">
            <a:xfrm>
              <a:off x="5662613" y="5006975"/>
              <a:ext cx="939800" cy="600075"/>
            </a:xfrm>
            <a:custGeom>
              <a:avLst/>
              <a:gdLst>
                <a:gd name="T0" fmla="*/ 2 w 319"/>
                <a:gd name="T1" fmla="*/ 0 h 204"/>
                <a:gd name="T2" fmla="*/ 319 w 319"/>
                <a:gd name="T3" fmla="*/ 0 h 204"/>
                <a:gd name="T4" fmla="*/ 319 w 319"/>
                <a:gd name="T5" fmla="*/ 204 h 204"/>
                <a:gd name="T6" fmla="*/ 1 w 319"/>
                <a:gd name="T7" fmla="*/ 204 h 204"/>
                <a:gd name="T8" fmla="*/ 2 w 319"/>
                <a:gd name="T9" fmla="*/ 0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9" h="204">
                  <a:moveTo>
                    <a:pt x="2" y="0"/>
                  </a:moveTo>
                  <a:cubicBezTo>
                    <a:pt x="107" y="0"/>
                    <a:pt x="213" y="0"/>
                    <a:pt x="319" y="0"/>
                  </a:cubicBezTo>
                  <a:cubicBezTo>
                    <a:pt x="319" y="68"/>
                    <a:pt x="319" y="136"/>
                    <a:pt x="319" y="204"/>
                  </a:cubicBezTo>
                  <a:cubicBezTo>
                    <a:pt x="213" y="204"/>
                    <a:pt x="107" y="204"/>
                    <a:pt x="1" y="204"/>
                  </a:cubicBezTo>
                  <a:cubicBezTo>
                    <a:pt x="2" y="136"/>
                    <a:pt x="0" y="66"/>
                    <a:pt x="2" y="0"/>
                  </a:cubicBezTo>
                  <a:close/>
                </a:path>
              </a:pathLst>
            </a:custGeom>
            <a:solidFill>
              <a:srgbClr val="F58F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Color II - 10/23/12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133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8" name="Picture 48"/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490" y="1095375"/>
            <a:ext cx="2029968" cy="302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243" name="Rectangle 5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One More Time… with Color (2/2)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F354DBD-A4D6-4564-A64B-A99BD952A0A5}" type="slidenum">
              <a:rPr lang="en-US" smtClean="0"/>
              <a:pPr/>
              <a:t>29</a:t>
            </a:fld>
            <a:r>
              <a:rPr lang="en-US" dirty="0"/>
              <a:t> of 53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75490" y="967814"/>
            <a:ext cx="2248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Same pixel values</a:t>
            </a:r>
            <a:endParaRPr lang="en-US" dirty="0"/>
          </a:p>
        </p:txBody>
      </p:sp>
      <p:pic>
        <p:nvPicPr>
          <p:cNvPr id="10316" name="Picture 76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1348" y="1228725"/>
            <a:ext cx="4222052" cy="3443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4191000" y="923925"/>
            <a:ext cx="373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Pixel values adjusted by CIECAM02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Color II - 10/23/12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3486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085850"/>
            <a:ext cx="3429000" cy="3600450"/>
          </a:xfrm>
        </p:spPr>
        <p:txBody>
          <a:bodyPr>
            <a:normAutofit/>
          </a:bodyPr>
          <a:lstStyle/>
          <a:p>
            <a:r>
              <a:rPr lang="en-US" altLang="zh-TW" dirty="0" smtClean="0"/>
              <a:t>Note irregular shape of visible gamut in CIE space; due to eye's response as measured by response curves </a:t>
            </a:r>
          </a:p>
          <a:p>
            <a:r>
              <a:rPr lang="en-US" altLang="zh-TW" dirty="0" smtClean="0"/>
              <a:t>Range of displayable colors clearly smaller than all colors visible in </a:t>
            </a:r>
            <a:r>
              <a:rPr lang="en-US" altLang="zh-TW" b="1" dirty="0" smtClean="0"/>
              <a:t>XYZ</a:t>
            </a:r>
            <a:r>
              <a:rPr lang="en-US" altLang="zh-TW" dirty="0" smtClean="0"/>
              <a:t> space.</a:t>
            </a:r>
          </a:p>
          <a:p>
            <a:r>
              <a:rPr lang="en-US" altLang="zh-TW" dirty="0" smtClean="0"/>
              <a:t>Note </a:t>
            </a:r>
            <a:r>
              <a:rPr lang="en-US" altLang="zh-TW" b="1" dirty="0" smtClean="0"/>
              <a:t>RGB</a:t>
            </a:r>
            <a:r>
              <a:rPr lang="en-US" altLang="zh-TW" dirty="0" smtClean="0"/>
              <a:t> cube is distorted because of projection used</a:t>
            </a:r>
          </a:p>
          <a:p>
            <a:endParaRPr lang="zh-TW" altLang="en-US" dirty="0" smtClean="0"/>
          </a:p>
        </p:txBody>
      </p:sp>
      <p:pic>
        <p:nvPicPr>
          <p:cNvPr id="14" name="Picture 13" descr="fig38"/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1048" y="438150"/>
            <a:ext cx="1816704" cy="2522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smtClean="0"/>
              <a:t>CIE Space Showing an RGB Gamut</a:t>
            </a:r>
            <a:endParaRPr lang="zh-TW" altLang="en-US" dirty="0" smtClean="0"/>
          </a:p>
        </p:txBody>
      </p:sp>
      <p:sp>
        <p:nvSpPr>
          <p:cNvPr id="23557" name="Text Box 5"/>
          <p:cNvSpPr txBox="1">
            <a:spLocks noChangeArrowheads="1"/>
          </p:cNvSpPr>
          <p:nvPr/>
        </p:nvSpPr>
        <p:spPr bwMode="auto">
          <a:xfrm>
            <a:off x="1958975" y="3300413"/>
            <a:ext cx="6299200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0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30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30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3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3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lang="zh-TW" altLang="en-US">
              <a:latin typeface="Verdana" pitchFamily="34" charset="0"/>
              <a:ea typeface="新細明體" pitchFamily="18" charset="-120"/>
            </a:endParaRPr>
          </a:p>
        </p:txBody>
      </p:sp>
      <p:sp>
        <p:nvSpPr>
          <p:cNvPr id="388102" name="Text Box 6"/>
          <p:cNvSpPr txBox="1">
            <a:spLocks noChangeArrowheads="1"/>
          </p:cNvSpPr>
          <p:nvPr/>
        </p:nvSpPr>
        <p:spPr bwMode="auto">
          <a:xfrm>
            <a:off x="4876800" y="3036975"/>
            <a:ext cx="3505200" cy="458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0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30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30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3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3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>
              <a:lnSpc>
                <a:spcPct val="85000"/>
              </a:lnSpc>
              <a:spcBef>
                <a:spcPct val="20000"/>
              </a:spcBef>
            </a:pPr>
            <a:r>
              <a:rPr lang="en-US" altLang="zh-TW" sz="1400" b="1" dirty="0" smtClean="0">
                <a:latin typeface="Helvetica" pitchFamily="34" charset="0"/>
                <a:ea typeface="新細明體" pitchFamily="18" charset="-120"/>
              </a:rPr>
              <a:t>color </a:t>
            </a:r>
            <a:r>
              <a:rPr lang="en-US" altLang="zh-TW" sz="1400" b="1" dirty="0">
                <a:latin typeface="Helvetica" pitchFamily="34" charset="0"/>
                <a:ea typeface="新細明體" pitchFamily="18" charset="-120"/>
              </a:rPr>
              <a:t>gamut for typical </a:t>
            </a:r>
            <a:r>
              <a:rPr lang="en-US" altLang="zh-TW" sz="1400" b="1" dirty="0" smtClean="0">
                <a:latin typeface="Helvetica" pitchFamily="34" charset="0"/>
                <a:ea typeface="新細明體" pitchFamily="18" charset="-120"/>
              </a:rPr>
              <a:t>RGB color </a:t>
            </a:r>
            <a:r>
              <a:rPr lang="en-US" altLang="zh-TW" sz="1400" b="1" dirty="0">
                <a:latin typeface="Helvetica" pitchFamily="34" charset="0"/>
                <a:ea typeface="新細明體" pitchFamily="18" charset="-120"/>
              </a:rPr>
              <a:t>monitor </a:t>
            </a:r>
            <a:r>
              <a:rPr lang="en-US" altLang="zh-TW" sz="1400" b="1" dirty="0" smtClean="0">
                <a:latin typeface="Helvetica" pitchFamily="34" charset="0"/>
                <a:ea typeface="新細明體" pitchFamily="18" charset="-120"/>
              </a:rPr>
              <a:t>within </a:t>
            </a:r>
            <a:r>
              <a:rPr lang="en-US" altLang="zh-TW" sz="1400" b="1" dirty="0">
                <a:latin typeface="Helvetica" pitchFamily="34" charset="0"/>
                <a:ea typeface="新細明體" pitchFamily="18" charset="-120"/>
              </a:rPr>
              <a:t>XYZ color space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F354DBD-A4D6-4564-A64B-A99BD952A0A5}" type="slidenum">
              <a:rPr lang="en-US" smtClean="0"/>
              <a:pPr/>
              <a:t>3</a:t>
            </a:fld>
            <a:r>
              <a:rPr lang="en-US" dirty="0"/>
              <a:t> of 53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4114800" y="3608940"/>
                <a:ext cx="4800600" cy="8305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/>
                                  </a:rPr>
                                  <m:t>𝑋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𝑌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𝑍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0" smtClean="0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/>
                                  </a:rPr>
                                  <m:t>0</m:t>
                                </m:r>
                                <m:r>
                                  <a:rPr lang="en-US" b="0" i="1" smtClean="0">
                                    <a:latin typeface="Cambria Math"/>
                                  </a:rPr>
                                  <m:t>.412453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0.357520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0.180423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0.212671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0.715160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0.072169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0.019334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0.119193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0.950227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/>
                                  </a:rPr>
                                  <m:t>𝑅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𝐺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𝐵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4800" y="3608940"/>
                <a:ext cx="4800600" cy="830548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Color II - 10/23/12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744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8099" grpId="0" build="p"/>
      <p:bldP spid="38810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971550"/>
            <a:ext cx="8610600" cy="3695700"/>
          </a:xfrm>
        </p:spPr>
        <p:txBody>
          <a:bodyPr numCol="2">
            <a:noAutofit/>
          </a:bodyPr>
          <a:lstStyle/>
          <a:p>
            <a:pPr>
              <a:tabLst>
                <a:tab pos="400050" algn="l"/>
              </a:tabLst>
            </a:pPr>
            <a:r>
              <a:rPr lang="en-US" sz="1800" dirty="0" smtClean="0"/>
              <a:t>RGB</a:t>
            </a:r>
          </a:p>
          <a:p>
            <a:pPr marL="0" indent="0">
              <a:buNone/>
              <a:tabLst>
                <a:tab pos="400050" algn="l"/>
              </a:tabLst>
            </a:pPr>
            <a:r>
              <a:rPr lang="en-US" sz="1400" dirty="0" smtClean="0"/>
              <a:t>	  </a:t>
            </a:r>
            <a:r>
              <a:rPr lang="en-US" sz="1600" b="1" dirty="0" smtClean="0"/>
              <a:t>+</a:t>
            </a:r>
            <a:r>
              <a:rPr lang="en-US" sz="1400" dirty="0" smtClean="0"/>
              <a:t> Cartesian coordinate system</a:t>
            </a:r>
          </a:p>
          <a:p>
            <a:pPr marL="0" indent="0">
              <a:buNone/>
              <a:tabLst>
                <a:tab pos="400050" algn="l"/>
              </a:tabLst>
            </a:pPr>
            <a:r>
              <a:rPr lang="en-US" sz="1400" dirty="0" smtClean="0"/>
              <a:t>	  </a:t>
            </a:r>
            <a:r>
              <a:rPr lang="en-US" sz="1600" b="1" dirty="0" smtClean="0"/>
              <a:t>+</a:t>
            </a:r>
            <a:r>
              <a:rPr lang="en-US" sz="1400" dirty="0" smtClean="0"/>
              <a:t> linear</a:t>
            </a:r>
          </a:p>
          <a:p>
            <a:pPr marL="0" indent="0">
              <a:buNone/>
              <a:tabLst>
                <a:tab pos="400050" algn="l"/>
              </a:tabLst>
            </a:pPr>
            <a:r>
              <a:rPr lang="en-US" sz="1400" dirty="0" smtClean="0"/>
              <a:t>	  </a:t>
            </a:r>
            <a:r>
              <a:rPr lang="en-US" sz="1600" b="1" dirty="0" smtClean="0"/>
              <a:t>+</a:t>
            </a:r>
            <a:r>
              <a:rPr lang="en-US" sz="1400" dirty="0" smtClean="0"/>
              <a:t> hardware-based (easy to transform to video)</a:t>
            </a:r>
          </a:p>
          <a:p>
            <a:pPr marL="0" indent="0">
              <a:buNone/>
              <a:tabLst>
                <a:tab pos="400050" algn="l"/>
              </a:tabLst>
            </a:pPr>
            <a:r>
              <a:rPr lang="en-US" sz="1400" dirty="0" smtClean="0"/>
              <a:t>	  </a:t>
            </a:r>
            <a:r>
              <a:rPr lang="en-US" sz="1600" b="1" dirty="0" smtClean="0"/>
              <a:t>+</a:t>
            </a:r>
            <a:r>
              <a:rPr lang="en-US" sz="1400" dirty="0" smtClean="0"/>
              <a:t> tri-stimulus-based</a:t>
            </a:r>
          </a:p>
          <a:p>
            <a:pPr marL="0" indent="0">
              <a:buNone/>
              <a:tabLst>
                <a:tab pos="400050" algn="l"/>
              </a:tabLst>
            </a:pPr>
            <a:endParaRPr lang="en-US" sz="1400" dirty="0" smtClean="0"/>
          </a:p>
          <a:p>
            <a:pPr marL="0" indent="0">
              <a:buNone/>
              <a:tabLst>
                <a:tab pos="400050" algn="l"/>
              </a:tabLst>
            </a:pPr>
            <a:r>
              <a:rPr lang="en-US" sz="1400" dirty="0" smtClean="0"/>
              <a:t>	  </a:t>
            </a:r>
            <a:r>
              <a:rPr lang="en-US" sz="1600" b="1" dirty="0" smtClean="0"/>
              <a:t>-</a:t>
            </a:r>
            <a:r>
              <a:rPr lang="en-US" sz="1400" dirty="0" smtClean="0"/>
              <a:t> hard to use to pick and name colors</a:t>
            </a:r>
          </a:p>
          <a:p>
            <a:pPr marL="0" indent="0">
              <a:spcAft>
                <a:spcPts val="600"/>
              </a:spcAft>
              <a:buNone/>
              <a:tabLst>
                <a:tab pos="400050" algn="l"/>
              </a:tabLst>
            </a:pPr>
            <a:r>
              <a:rPr lang="en-US" sz="1400" dirty="0" smtClean="0"/>
              <a:t>	  </a:t>
            </a:r>
            <a:r>
              <a:rPr lang="en-US" sz="1600" b="1" dirty="0" smtClean="0"/>
              <a:t>-</a:t>
            </a:r>
            <a:r>
              <a:rPr lang="en-US" sz="1400" dirty="0" smtClean="0"/>
              <a:t> doesn’t cover gamut of perceivable colors</a:t>
            </a:r>
          </a:p>
          <a:p>
            <a:pPr marL="0" indent="0">
              <a:spcBef>
                <a:spcPts val="0"/>
              </a:spcBef>
              <a:buNone/>
              <a:tabLst>
                <a:tab pos="400050" algn="l"/>
              </a:tabLst>
            </a:pPr>
            <a:r>
              <a:rPr lang="en-US" sz="1400" dirty="0" smtClean="0"/>
              <a:t>	  </a:t>
            </a:r>
            <a:r>
              <a:rPr lang="en-US" sz="1600" b="1" dirty="0" smtClean="0"/>
              <a:t>-</a:t>
            </a:r>
            <a:r>
              <a:rPr lang="en-US" sz="1400" dirty="0" smtClean="0"/>
              <a:t> non-uniform: equal geometric distance -&gt;         </a:t>
            </a:r>
          </a:p>
          <a:p>
            <a:pPr marL="0" indent="0">
              <a:spcBef>
                <a:spcPts val="0"/>
              </a:spcBef>
              <a:buNone/>
              <a:tabLst>
                <a:tab pos="400050" algn="l"/>
              </a:tabLst>
            </a:pPr>
            <a:r>
              <a:rPr lang="en-US" sz="1400" dirty="0"/>
              <a:t> </a:t>
            </a:r>
            <a:r>
              <a:rPr lang="en-US" sz="1400" dirty="0" smtClean="0"/>
              <a:t>              unequal perceptual distance</a:t>
            </a:r>
          </a:p>
          <a:p>
            <a:pPr>
              <a:tabLst>
                <a:tab pos="400050" algn="l"/>
              </a:tabLst>
            </a:pPr>
            <a:endParaRPr lang="en-US" sz="1400" dirty="0"/>
          </a:p>
          <a:p>
            <a:pPr marL="0" indent="0">
              <a:buNone/>
              <a:tabLst>
                <a:tab pos="400050" algn="l"/>
              </a:tabLst>
            </a:pPr>
            <a:endParaRPr lang="en-US" sz="1400" dirty="0" smtClean="0"/>
          </a:p>
          <a:p>
            <a:pPr>
              <a:tabLst>
                <a:tab pos="400050" algn="l"/>
              </a:tabLst>
            </a:pPr>
            <a:r>
              <a:rPr lang="en-US" sz="1800" dirty="0" smtClean="0"/>
              <a:t>HSV</a:t>
            </a:r>
          </a:p>
          <a:p>
            <a:pPr marL="0" indent="0">
              <a:buNone/>
              <a:tabLst>
                <a:tab pos="400050" algn="l"/>
              </a:tabLst>
            </a:pPr>
            <a:r>
              <a:rPr lang="en-US" sz="1400" dirty="0" smtClean="0"/>
              <a:t>	  </a:t>
            </a:r>
            <a:r>
              <a:rPr lang="en-US" sz="1600" b="1" dirty="0" smtClean="0"/>
              <a:t>+</a:t>
            </a:r>
            <a:r>
              <a:rPr lang="en-US" sz="1400" dirty="0" smtClean="0"/>
              <a:t> easy to convert to RGB</a:t>
            </a:r>
          </a:p>
          <a:p>
            <a:pPr marL="0" indent="0">
              <a:buNone/>
              <a:tabLst>
                <a:tab pos="400050" algn="l"/>
              </a:tabLst>
            </a:pPr>
            <a:r>
              <a:rPr lang="en-US" sz="1400" dirty="0" smtClean="0"/>
              <a:t>	  </a:t>
            </a:r>
            <a:r>
              <a:rPr lang="en-US" sz="1600" b="1" dirty="0" smtClean="0"/>
              <a:t>+</a:t>
            </a:r>
            <a:r>
              <a:rPr lang="en-US" sz="1400" dirty="0" smtClean="0"/>
              <a:t> easy to specify colors/intuitive</a:t>
            </a:r>
          </a:p>
          <a:p>
            <a:pPr marL="0" indent="0">
              <a:buNone/>
              <a:tabLst>
                <a:tab pos="400050" algn="l"/>
              </a:tabLst>
            </a:pPr>
            <a:endParaRPr lang="en-US" sz="1400" dirty="0" smtClean="0"/>
          </a:p>
          <a:p>
            <a:pPr marL="0" indent="0">
              <a:buNone/>
              <a:tabLst>
                <a:tab pos="400050" algn="l"/>
              </a:tabLst>
            </a:pPr>
            <a:r>
              <a:rPr lang="en-US" sz="1400" dirty="0" smtClean="0"/>
              <a:t>	  </a:t>
            </a:r>
            <a:r>
              <a:rPr lang="en-US" sz="1600" b="1" dirty="0" smtClean="0"/>
              <a:t>-</a:t>
            </a:r>
            <a:r>
              <a:rPr lang="en-US" sz="1400" dirty="0" smtClean="0"/>
              <a:t> nonlinear</a:t>
            </a:r>
          </a:p>
          <a:p>
            <a:pPr marL="0" indent="0">
              <a:buNone/>
              <a:tabLst>
                <a:tab pos="400050" algn="l"/>
              </a:tabLst>
            </a:pPr>
            <a:r>
              <a:rPr lang="en-US" sz="1400" dirty="0" smtClean="0"/>
              <a:t>	  </a:t>
            </a:r>
            <a:r>
              <a:rPr lang="en-US" sz="1600" b="1" dirty="0" smtClean="0"/>
              <a:t>-</a:t>
            </a:r>
            <a:r>
              <a:rPr lang="en-US" sz="1400" dirty="0" smtClean="0"/>
              <a:t> doesn’t cover gamut of perceivable colors</a:t>
            </a:r>
          </a:p>
          <a:p>
            <a:pPr marL="0" indent="0">
              <a:buNone/>
              <a:tabLst>
                <a:tab pos="400050" algn="l"/>
              </a:tabLst>
            </a:pPr>
            <a:r>
              <a:rPr lang="en-US" sz="1400" dirty="0" smtClean="0"/>
              <a:t>	  </a:t>
            </a:r>
            <a:r>
              <a:rPr lang="en-US" sz="1600" b="1" dirty="0" smtClean="0"/>
              <a:t>-</a:t>
            </a:r>
            <a:r>
              <a:rPr lang="en-US" sz="1400" dirty="0" smtClean="0"/>
              <a:t> non-uniform</a:t>
            </a:r>
          </a:p>
          <a:p>
            <a:pPr>
              <a:tabLst>
                <a:tab pos="400050" algn="l"/>
              </a:tabLst>
            </a:pPr>
            <a:endParaRPr lang="en-US" sz="1400" dirty="0" smtClean="0"/>
          </a:p>
          <a:p>
            <a:pPr>
              <a:tabLst>
                <a:tab pos="400050" algn="l"/>
              </a:tabLst>
            </a:pPr>
            <a:endParaRPr lang="en-US" sz="14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F354DBD-A4D6-4564-A64B-A99BD952A0A5}" type="slidenum">
              <a:rPr lang="en-US" smtClean="0"/>
              <a:pPr/>
              <a:t>30</a:t>
            </a:fld>
            <a:r>
              <a:rPr lang="en-US" dirty="0"/>
              <a:t> of 53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A50021"/>
                </a:solidFill>
              </a:rPr>
              <a:t>Color Model Pros and Cons (1/2</a:t>
            </a:r>
            <a:r>
              <a:rPr lang="en-US" dirty="0" smtClean="0">
                <a:solidFill>
                  <a:srgbClr val="A50021"/>
                </a:solidFill>
              </a:rPr>
              <a:t>)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Color II - 10/23/12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0363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6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6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6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6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6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6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6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6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6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763" grpId="0" uiExpand="1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971550"/>
            <a:ext cx="8686800" cy="3600450"/>
          </a:xfrm>
        </p:spPr>
        <p:txBody>
          <a:bodyPr numCol="2">
            <a:normAutofit fontScale="70000" lnSpcReduction="20000"/>
          </a:bodyPr>
          <a:lstStyle/>
          <a:p>
            <a:pPr>
              <a:tabLst>
                <a:tab pos="457200" algn="l"/>
              </a:tabLst>
            </a:pPr>
            <a:r>
              <a:rPr lang="en-US" sz="2600" dirty="0" smtClean="0"/>
              <a:t>CIE</a:t>
            </a:r>
          </a:p>
          <a:p>
            <a:pPr marL="0" indent="0">
              <a:buNone/>
              <a:tabLst>
                <a:tab pos="457200" algn="l"/>
              </a:tabLst>
            </a:pPr>
            <a:r>
              <a:rPr lang="en-US" dirty="0" smtClean="0"/>
              <a:t>	  </a:t>
            </a:r>
            <a:r>
              <a:rPr lang="en-US" sz="2300" b="1" dirty="0" smtClean="0"/>
              <a:t>+</a:t>
            </a:r>
            <a:r>
              <a:rPr lang="en-US" dirty="0" smtClean="0"/>
              <a:t> covers gamut of perceived colors</a:t>
            </a:r>
          </a:p>
          <a:p>
            <a:pPr marL="0" indent="0">
              <a:buNone/>
              <a:tabLst>
                <a:tab pos="457200" algn="l"/>
              </a:tabLst>
            </a:pPr>
            <a:r>
              <a:rPr lang="en-US" dirty="0" smtClean="0"/>
              <a:t>	  </a:t>
            </a:r>
            <a:r>
              <a:rPr lang="en-US" sz="2300" b="1" dirty="0" smtClean="0"/>
              <a:t>+</a:t>
            </a:r>
            <a:r>
              <a:rPr lang="en-US" dirty="0" smtClean="0"/>
              <a:t> based on human perception </a:t>
            </a:r>
          </a:p>
          <a:p>
            <a:pPr marL="0" indent="0">
              <a:buNone/>
              <a:tabLst>
                <a:tab pos="457200" algn="l"/>
              </a:tabLst>
            </a:pPr>
            <a:r>
              <a:rPr lang="en-US" dirty="0"/>
              <a:t> </a:t>
            </a:r>
            <a:r>
              <a:rPr lang="en-US" dirty="0" smtClean="0"/>
              <a:t>                (matching experiments)</a:t>
            </a:r>
          </a:p>
          <a:p>
            <a:pPr marL="0" indent="0">
              <a:buNone/>
              <a:tabLst>
                <a:tab pos="457200" algn="l"/>
              </a:tabLst>
            </a:pPr>
            <a:r>
              <a:rPr lang="en-US" dirty="0" smtClean="0"/>
              <a:t>	  </a:t>
            </a:r>
            <a:r>
              <a:rPr lang="en-US" sz="2300" b="1" dirty="0" smtClean="0"/>
              <a:t>+</a:t>
            </a:r>
            <a:r>
              <a:rPr lang="en-US" dirty="0" smtClean="0"/>
              <a:t> linear</a:t>
            </a:r>
          </a:p>
          <a:p>
            <a:pPr marL="0" indent="0">
              <a:buNone/>
              <a:tabLst>
                <a:tab pos="457200" algn="l"/>
              </a:tabLst>
            </a:pPr>
            <a:r>
              <a:rPr lang="en-US" dirty="0" smtClean="0"/>
              <a:t>	  </a:t>
            </a:r>
            <a:r>
              <a:rPr lang="en-US" sz="2300" b="1" dirty="0" smtClean="0"/>
              <a:t>+</a:t>
            </a:r>
            <a:r>
              <a:rPr lang="en-US" dirty="0" smtClean="0"/>
              <a:t> contains all other spaces</a:t>
            </a:r>
          </a:p>
          <a:p>
            <a:pPr marL="0" indent="0">
              <a:buNone/>
              <a:tabLst>
                <a:tab pos="457200" algn="l"/>
              </a:tabLst>
            </a:pPr>
            <a:endParaRPr lang="en-US" dirty="0" smtClean="0"/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  <a:tabLst>
                <a:tab pos="457200" algn="l"/>
              </a:tabLst>
            </a:pPr>
            <a:r>
              <a:rPr lang="en-US" dirty="0" smtClean="0"/>
              <a:t>	  </a:t>
            </a:r>
            <a:r>
              <a:rPr lang="en-US" sz="2300" b="1" dirty="0" smtClean="0"/>
              <a:t>-</a:t>
            </a:r>
            <a:r>
              <a:rPr lang="en-US" dirty="0" smtClean="0"/>
              <a:t> non-uniform (but variations such as CIE Lab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  <a:tabLst>
                <a:tab pos="457200" algn="l"/>
              </a:tabLst>
            </a:pPr>
            <a:r>
              <a:rPr lang="en-US" dirty="0"/>
              <a:t> </a:t>
            </a:r>
            <a:r>
              <a:rPr lang="en-US" dirty="0" smtClean="0"/>
              <a:t>               are closer to </a:t>
            </a:r>
            <a:r>
              <a:rPr lang="en-US" dirty="0" err="1" smtClean="0"/>
              <a:t>Munsell</a:t>
            </a:r>
            <a:r>
              <a:rPr lang="en-US" dirty="0" smtClean="0"/>
              <a:t>, which is uniform)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  <a:tabLst>
                <a:tab pos="457200" algn="l"/>
              </a:tabLst>
            </a:pPr>
            <a:r>
              <a:rPr lang="en-US" dirty="0" smtClean="0"/>
              <a:t>	  </a:t>
            </a:r>
            <a:r>
              <a:rPr lang="en-US" sz="2300" b="1" dirty="0" smtClean="0"/>
              <a:t>-</a:t>
            </a:r>
            <a:r>
              <a:rPr lang="en-US" dirty="0" smtClean="0"/>
              <a:t> </a:t>
            </a:r>
            <a:r>
              <a:rPr lang="en-US" dirty="0" err="1" smtClean="0"/>
              <a:t>xy</a:t>
            </a:r>
            <a:r>
              <a:rPr lang="en-US" dirty="0" smtClean="0"/>
              <a:t>-plot of chromaticity horseshoe diagram 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  <a:tabLst>
                <a:tab pos="457200" algn="l"/>
              </a:tabLst>
            </a:pPr>
            <a:r>
              <a:rPr lang="en-US" dirty="0"/>
              <a:t> </a:t>
            </a:r>
            <a:r>
              <a:rPr lang="en-US" dirty="0" smtClean="0"/>
              <a:t>               doesn’t show luminance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  <a:tabLst>
                <a:tab pos="457200" algn="l"/>
              </a:tabLst>
            </a:pPr>
            <a:endParaRPr lang="en-US" sz="100" dirty="0"/>
          </a:p>
          <a:p>
            <a:pPr marL="0" indent="0">
              <a:buNone/>
              <a:tabLst>
                <a:tab pos="457200" algn="l"/>
              </a:tabLst>
            </a:pPr>
            <a:endParaRPr lang="en-US" dirty="0"/>
          </a:p>
          <a:p>
            <a:pPr>
              <a:tabLst>
                <a:tab pos="457200" algn="l"/>
              </a:tabLst>
            </a:pPr>
            <a:endParaRPr lang="en-US" dirty="0" smtClean="0"/>
          </a:p>
          <a:p>
            <a:pPr>
              <a:tabLst>
                <a:tab pos="457200" algn="l"/>
              </a:tabLst>
            </a:pPr>
            <a:r>
              <a:rPr lang="en-US" sz="2600" dirty="0" smtClean="0"/>
              <a:t>CIE Lab space</a:t>
            </a:r>
          </a:p>
          <a:p>
            <a:pPr marL="0" indent="0">
              <a:buNone/>
              <a:tabLst>
                <a:tab pos="457200" algn="l"/>
              </a:tabLst>
            </a:pPr>
            <a:r>
              <a:rPr lang="en-US" dirty="0" smtClean="0"/>
              <a:t>	</a:t>
            </a:r>
            <a:r>
              <a:rPr lang="en-US" sz="2300" b="1" dirty="0" smtClean="0"/>
              <a:t>+</a:t>
            </a:r>
            <a:r>
              <a:rPr lang="en-US" dirty="0" smtClean="0"/>
              <a:t> perceptually uniform</a:t>
            </a:r>
          </a:p>
          <a:p>
            <a:pPr marL="0" indent="0">
              <a:buNone/>
              <a:tabLst>
                <a:tab pos="457200" algn="l"/>
              </a:tabLst>
            </a:pPr>
            <a:r>
              <a:rPr lang="en-US" dirty="0" smtClean="0"/>
              <a:t>	</a:t>
            </a:r>
            <a:r>
              <a:rPr lang="en-US" sz="2300" b="1" dirty="0" smtClean="0"/>
              <a:t>+</a:t>
            </a:r>
            <a:r>
              <a:rPr lang="en-US" dirty="0" smtClean="0"/>
              <a:t> based on psychological colors (y-b, r-g, w-b)</a:t>
            </a:r>
          </a:p>
          <a:p>
            <a:pPr marL="0" indent="0">
              <a:buNone/>
              <a:tabLst>
                <a:tab pos="457200" algn="l"/>
              </a:tabLst>
            </a:pPr>
            <a:endParaRPr lang="en-US" dirty="0" smtClean="0"/>
          </a:p>
          <a:p>
            <a:pPr marL="0" indent="0">
              <a:buNone/>
              <a:tabLst>
                <a:tab pos="457200" algn="l"/>
              </a:tabLst>
            </a:pPr>
            <a:r>
              <a:rPr lang="en-US" dirty="0" smtClean="0"/>
              <a:t>	</a:t>
            </a:r>
            <a:r>
              <a:rPr lang="en-US" sz="2300" b="1" dirty="0" smtClean="0"/>
              <a:t>-</a:t>
            </a:r>
            <a:r>
              <a:rPr lang="en-US" dirty="0" smtClean="0"/>
              <a:t> terrible interface in Photoshop</a:t>
            </a:r>
          </a:p>
          <a:p>
            <a:pPr marL="0" indent="0">
              <a:buNone/>
              <a:tabLst>
                <a:tab pos="457200" algn="l"/>
              </a:tabLst>
            </a:pPr>
            <a:r>
              <a:rPr lang="en-US" dirty="0" smtClean="0"/>
              <a:t>	</a:t>
            </a:r>
            <a:r>
              <a:rPr lang="en-US" sz="2300" b="1" dirty="0" smtClean="0"/>
              <a:t>-</a:t>
            </a:r>
            <a:r>
              <a:rPr lang="en-US" dirty="0" smtClean="0"/>
              <a:t> sliders used for a curved surface</a:t>
            </a:r>
          </a:p>
          <a:p>
            <a:pPr marL="0" indent="0">
              <a:buNone/>
              <a:tabLst>
                <a:tab pos="457200" algn="l"/>
              </a:tabLst>
            </a:pPr>
            <a:r>
              <a:rPr lang="en-US" dirty="0" smtClean="0"/>
              <a:t>	</a:t>
            </a:r>
            <a:r>
              <a:rPr lang="en-US" sz="2300" b="1" dirty="0" smtClean="0"/>
              <a:t>-</a:t>
            </a:r>
            <a:r>
              <a:rPr lang="en-US" dirty="0" smtClean="0"/>
              <a:t> surface changes when L value changes </a:t>
            </a:r>
          </a:p>
          <a:p>
            <a:pPr marL="0" indent="0">
              <a:buNone/>
              <a:tabLst>
                <a:tab pos="457200" algn="l"/>
              </a:tabLst>
            </a:pPr>
            <a:r>
              <a:rPr lang="en-US" dirty="0" smtClean="0"/>
              <a:t>	</a:t>
            </a:r>
            <a:r>
              <a:rPr lang="en-US" sz="2300" b="1" dirty="0" smtClean="0"/>
              <a:t>-</a:t>
            </a:r>
            <a:r>
              <a:rPr lang="en-US" dirty="0" smtClean="0"/>
              <a:t> no visualization of the color space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  <a:tabLst>
                <a:tab pos="457200" algn="l"/>
              </a:tabLst>
            </a:pPr>
            <a:r>
              <a:rPr lang="en-US" dirty="0" smtClean="0"/>
              <a:t>	</a:t>
            </a:r>
            <a:r>
              <a:rPr lang="en-US" sz="2300" b="1" dirty="0" smtClean="0"/>
              <a:t>-</a:t>
            </a:r>
            <a:r>
              <a:rPr lang="en-US" dirty="0" smtClean="0"/>
              <a:t> very difficult to determine what values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  <a:tabLst>
                <a:tab pos="457200" algn="l"/>
              </a:tabLst>
            </a:pPr>
            <a:r>
              <a:rPr lang="en-US" dirty="0"/>
              <a:t> </a:t>
            </a:r>
            <a:r>
              <a:rPr lang="en-US" dirty="0" smtClean="0"/>
              <a:t>             mean if you  are unfamiliar with the space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  <a:tabLst>
                <a:tab pos="457200" algn="l"/>
              </a:tabLst>
            </a:pPr>
            <a:r>
              <a:rPr lang="en-US" dirty="0" smtClean="0"/>
              <a:t>	</a:t>
            </a:r>
            <a:r>
              <a:rPr lang="en-US" sz="2300" b="1" dirty="0" smtClean="0"/>
              <a:t>-</a:t>
            </a:r>
            <a:r>
              <a:rPr lang="en-US" dirty="0" smtClean="0"/>
              <a:t> primarily used as an internal space to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  <a:tabLst>
                <a:tab pos="457200" algn="l"/>
              </a:tabLst>
            </a:pPr>
            <a:r>
              <a:rPr lang="en-US" dirty="0"/>
              <a:t> </a:t>
            </a:r>
            <a:r>
              <a:rPr lang="en-US" dirty="0" smtClean="0"/>
              <a:t>            convert between RGB and CMYK</a:t>
            </a:r>
          </a:p>
          <a:p>
            <a:pPr>
              <a:tabLst>
                <a:tab pos="457200" algn="l"/>
              </a:tabLst>
            </a:pPr>
            <a:endParaRPr lang="en-US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F354DBD-A4D6-4564-A64B-A99BD952A0A5}" type="slidenum">
              <a:rPr lang="en-US" smtClean="0"/>
              <a:pPr/>
              <a:t>31</a:t>
            </a:fld>
            <a:r>
              <a:rPr lang="en-US" dirty="0"/>
              <a:t> of 53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514350"/>
            <a:ext cx="8229600" cy="45720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A50021"/>
                </a:solidFill>
              </a:rPr>
              <a:t>Color Model Pros and Cons </a:t>
            </a:r>
            <a:r>
              <a:rPr lang="en-US" dirty="0" smtClean="0">
                <a:solidFill>
                  <a:srgbClr val="A50021"/>
                </a:solidFill>
              </a:rPr>
              <a:t>(2/2</a:t>
            </a:r>
            <a:r>
              <a:rPr lang="en-US" dirty="0">
                <a:solidFill>
                  <a:srgbClr val="A50021"/>
                </a:solidFill>
              </a:rPr>
              <a:t>)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Color II - 10/23/12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967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8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8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8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8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8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8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87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87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87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87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87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87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87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87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Color spaces—why? their rationales, and pros and cons (RGB, HSV, CIE etc.)</a:t>
            </a:r>
          </a:p>
          <a:p>
            <a:r>
              <a:rPr lang="en-US" dirty="0" smtClean="0"/>
              <a:t>How color spaces influence color picking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How to use color: some Dos and Don’ts</a:t>
            </a:r>
          </a:p>
          <a:p>
            <a:endParaRPr lang="en-US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F354DBD-A4D6-4564-A64B-A99BD952A0A5}" type="slidenum">
              <a:rPr lang="en-US" smtClean="0"/>
              <a:pPr/>
              <a:t>32</a:t>
            </a:fld>
            <a:r>
              <a:rPr lang="en-US" dirty="0"/>
              <a:t> of 53</a:t>
            </a:r>
          </a:p>
        </p:txBody>
      </p:sp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Lecture Roadmap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Color II - 10/23/12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793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smtClean="0"/>
              <a:t>CIELab in Photoshop</a:t>
            </a:r>
          </a:p>
        </p:txBody>
      </p:sp>
      <p:graphicFrame>
        <p:nvGraphicFramePr>
          <p:cNvPr id="11266" name="Objec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51785386"/>
              </p:ext>
            </p:extLst>
          </p:nvPr>
        </p:nvGraphicFramePr>
        <p:xfrm>
          <a:off x="3001476" y="2613312"/>
          <a:ext cx="1313350" cy="949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22" name="Image" r:id="rId4" imgW="6273016" imgH="4419048" progId="">
                  <p:embed/>
                </p:oleObj>
              </mc:Choice>
              <mc:Fallback>
                <p:oleObj name="Image" r:id="rId4" imgW="6273016" imgH="4419048" progId="">
                  <p:embed/>
                  <p:pic>
                    <p:nvPicPr>
                      <p:cNvPr id="0" name="Picture 15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01476" y="2613312"/>
                        <a:ext cx="1313350" cy="949038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267" name="Objec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46953339"/>
              </p:ext>
            </p:extLst>
          </p:nvPr>
        </p:nvGraphicFramePr>
        <p:xfrm>
          <a:off x="2971800" y="1504950"/>
          <a:ext cx="1374297" cy="9486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23" name="Image" r:id="rId6" imgW="6298413" imgH="4431746" progId="">
                  <p:embed/>
                </p:oleObj>
              </mc:Choice>
              <mc:Fallback>
                <p:oleObj name="Image" r:id="rId6" imgW="6298413" imgH="4431746" progId="">
                  <p:embed/>
                  <p:pic>
                    <p:nvPicPr>
                      <p:cNvPr id="0" name="Picture 15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71800" y="1504950"/>
                        <a:ext cx="1374297" cy="948667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272" name="Text Box 11"/>
          <p:cNvSpPr txBox="1">
            <a:spLocks noChangeArrowheads="1"/>
          </p:cNvSpPr>
          <p:nvPr/>
        </p:nvSpPr>
        <p:spPr bwMode="auto">
          <a:xfrm>
            <a:off x="508000" y="3232234"/>
            <a:ext cx="254000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0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30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30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3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3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600" dirty="0">
                <a:latin typeface="+mn-lt"/>
              </a:rPr>
              <a:t>Lab slides</a:t>
            </a:r>
          </a:p>
        </p:txBody>
      </p:sp>
      <p:sp>
        <p:nvSpPr>
          <p:cNvPr id="11273" name="Text Box 12"/>
          <p:cNvSpPr txBox="1">
            <a:spLocks noChangeArrowheads="1"/>
          </p:cNvSpPr>
          <p:nvPr/>
        </p:nvSpPr>
        <p:spPr bwMode="auto">
          <a:xfrm>
            <a:off x="4610100" y="2647950"/>
            <a:ext cx="396240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0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30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30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3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3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600" dirty="0">
                <a:latin typeface="+mn-lt"/>
              </a:rPr>
              <a:t>HSB color space </a:t>
            </a:r>
            <a:r>
              <a:rPr lang="en-US" sz="1600" dirty="0" smtClean="0">
                <a:latin typeface="+mn-lt"/>
              </a:rPr>
              <a:t>slice—constant </a:t>
            </a:r>
            <a:r>
              <a:rPr lang="en-US" sz="1600" dirty="0">
                <a:latin typeface="+mn-lt"/>
              </a:rPr>
              <a:t>value (B)</a:t>
            </a:r>
          </a:p>
        </p:txBody>
      </p:sp>
      <p:sp>
        <p:nvSpPr>
          <p:cNvPr id="11274" name="Text Box 13"/>
          <p:cNvSpPr txBox="1">
            <a:spLocks noChangeArrowheads="1"/>
          </p:cNvSpPr>
          <p:nvPr/>
        </p:nvSpPr>
        <p:spPr bwMode="auto">
          <a:xfrm>
            <a:off x="4610100" y="514350"/>
            <a:ext cx="396240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0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30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30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3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3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600" dirty="0">
                <a:latin typeface="+mn-lt"/>
              </a:rPr>
              <a:t>Lab color space slice—constant value (L)</a:t>
            </a:r>
          </a:p>
        </p:txBody>
      </p:sp>
      <p:pic>
        <p:nvPicPr>
          <p:cNvPr id="11" name="Picture 10"/>
          <p:cNvPicPr>
            <a:picLocks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9100" y="915918"/>
            <a:ext cx="2184400" cy="15598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11"/>
          <p:cNvPicPr>
            <a:picLocks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3751" y="3028950"/>
            <a:ext cx="2335098" cy="1628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F354DBD-A4D6-4564-A64B-A99BD952A0A5}" type="slidenum">
              <a:rPr lang="en-US" smtClean="0"/>
              <a:pPr/>
              <a:t>33</a:t>
            </a:fld>
            <a:r>
              <a:rPr lang="en-US" dirty="0"/>
              <a:t> of 53</a:t>
            </a:r>
          </a:p>
        </p:txBody>
      </p:sp>
      <p:pic>
        <p:nvPicPr>
          <p:cNvPr id="14" name="Picture 4"/>
          <p:cNvPicPr>
            <a:picLocks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065" y="2038349"/>
            <a:ext cx="2048935" cy="9906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Color II - 10/23/12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455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English-language names are ambiguous and subjective</a:t>
            </a:r>
          </a:p>
          <a:p>
            <a:r>
              <a:rPr lang="en-US" dirty="0"/>
              <a:t>Most programs use numeric coordinates in color space with slide dials</a:t>
            </a:r>
            <a:r>
              <a:rPr lang="en-US" dirty="0" smtClean="0"/>
              <a:t>: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0"/>
          </p:nvPr>
        </p:nvSpPr>
        <p:spPr>
          <a:xfrm>
            <a:off x="4648200" y="971550"/>
            <a:ext cx="4038600" cy="3600450"/>
          </a:xfrm>
        </p:spPr>
        <p:txBody>
          <a:bodyPr/>
          <a:lstStyle/>
          <a:p>
            <a:r>
              <a:rPr lang="en-US" dirty="0" smtClean="0"/>
              <a:t>Adobe Photoshop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Interactive Specification of </a:t>
            </a:r>
            <a:r>
              <a:rPr lang="en-US" dirty="0" smtClean="0"/>
              <a:t>Color</a:t>
            </a:r>
            <a:r>
              <a:rPr lang="en-US" dirty="0"/>
              <a:t> </a:t>
            </a:r>
            <a:r>
              <a:rPr lang="en-US" dirty="0" smtClean="0"/>
              <a:t>(1/3): </a:t>
            </a:r>
            <a:r>
              <a:rPr lang="en-US" dirty="0"/>
              <a:t>Sliders</a:t>
            </a:r>
          </a:p>
        </p:txBody>
      </p:sp>
      <p:pic>
        <p:nvPicPr>
          <p:cNvPr id="11" name="Picture 10" descr="pagemill_26"/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8907" y="2859881"/>
            <a:ext cx="2885893" cy="16930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4" name="Picture 2"/>
          <p:cNvPicPr>
            <a:picLocks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1362075"/>
            <a:ext cx="2074546" cy="1028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555" name="Picture 3"/>
          <p:cNvPicPr>
            <a:picLocks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4195" y="2466975"/>
            <a:ext cx="2079551" cy="10528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556" name="Picture 4"/>
          <p:cNvPicPr>
            <a:picLocks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199" y="3635692"/>
            <a:ext cx="2074547" cy="10029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7467600" y="4800600"/>
            <a:ext cx="1219200" cy="238601"/>
          </a:xfrm>
        </p:spPr>
        <p:txBody>
          <a:bodyPr/>
          <a:lstStyle/>
          <a:p>
            <a:fld id="{AF354DBD-A4D6-4564-A64B-A99BD952A0A5}" type="slidenum">
              <a:rPr lang="en-US" smtClean="0"/>
              <a:pPr/>
              <a:t>34</a:t>
            </a:fld>
            <a:r>
              <a:rPr lang="en-US" dirty="0"/>
              <a:t> of 53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Color II - 10/23/12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251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  <p:bldP spid="9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Interact with visual representation of the color space</a:t>
            </a:r>
          </a:p>
          <a:p>
            <a:r>
              <a:rPr lang="en-US" dirty="0" smtClean="0"/>
              <a:t>Important for user to see actual display with new color</a:t>
            </a:r>
          </a:p>
          <a:p>
            <a:r>
              <a:rPr lang="en-US" dirty="0" smtClean="0"/>
              <a:t>Beware of </a:t>
            </a:r>
            <a:r>
              <a:rPr lang="en-US" b="1" i="1" dirty="0" smtClean="0"/>
              <a:t>surround effect</a:t>
            </a:r>
            <a:r>
              <a:rPr lang="en-US" dirty="0" smtClean="0"/>
              <a:t>!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F354DBD-A4D6-4564-A64B-A99BD952A0A5}" type="slidenum">
              <a:rPr lang="en-US" smtClean="0"/>
              <a:pPr/>
              <a:t>35</a:t>
            </a:fld>
            <a:r>
              <a:rPr lang="en-US" dirty="0" smtClean="0"/>
              <a:t> of 53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Interactive Specification of Color (2/3) : Geometric Views</a:t>
            </a:r>
            <a:endParaRPr lang="en-US" dirty="0"/>
          </a:p>
        </p:txBody>
      </p:sp>
      <p:grpSp>
        <p:nvGrpSpPr>
          <p:cNvPr id="3" name="Group 2"/>
          <p:cNvGrpSpPr>
            <a:grpSpLocks noChangeAspect="1"/>
          </p:cNvGrpSpPr>
          <p:nvPr/>
        </p:nvGrpSpPr>
        <p:grpSpPr>
          <a:xfrm>
            <a:off x="838200" y="2346691"/>
            <a:ext cx="3527474" cy="2206259"/>
            <a:chOff x="1074713" y="2863264"/>
            <a:chExt cx="3527474" cy="2941679"/>
          </a:xfrm>
        </p:grpSpPr>
        <p:pic>
          <p:nvPicPr>
            <p:cNvPr id="13" name="Picture 3"/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01787" y="2863264"/>
              <a:ext cx="2873326" cy="24695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1" name="Text Box 15"/>
            <p:cNvSpPr txBox="1">
              <a:spLocks noChangeArrowheads="1"/>
            </p:cNvSpPr>
            <p:nvPr/>
          </p:nvSpPr>
          <p:spPr bwMode="auto">
            <a:xfrm>
              <a:off x="1074713" y="5394574"/>
              <a:ext cx="3527474" cy="4103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400" dirty="0">
                  <a:latin typeface="+mn-lt"/>
                </a:rPr>
                <a:t>HSB color picker from Adobe Photoshop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464908" y="2343150"/>
            <a:ext cx="3383692" cy="2207997"/>
            <a:chOff x="4038600" y="3004376"/>
            <a:chExt cx="3383692" cy="2943996"/>
          </a:xfrm>
        </p:grpSpPr>
        <p:pic>
          <p:nvPicPr>
            <p:cNvPr id="19" name="Picture 18" descr="colorpicker"/>
            <p:cNvPicPr>
              <a:picLocks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89" b="1249"/>
            <a:stretch/>
          </p:blipFill>
          <p:spPr bwMode="auto">
            <a:xfrm>
              <a:off x="4469190" y="3004376"/>
              <a:ext cx="2522512" cy="25163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2" name="Text Box 16"/>
            <p:cNvSpPr txBox="1">
              <a:spLocks noChangeArrowheads="1"/>
            </p:cNvSpPr>
            <p:nvPr/>
          </p:nvSpPr>
          <p:spPr bwMode="auto">
            <a:xfrm>
              <a:off x="4038600" y="5538003"/>
              <a:ext cx="3383692" cy="4103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400" dirty="0">
                  <a:latin typeface="+mn-lt"/>
                </a:rPr>
                <a:t>HSV color picker from Mac OS X’s Finder</a:t>
              </a:r>
            </a:p>
          </p:txBody>
        </p:sp>
      </p:grp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Color II - 10/23/12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86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Interactive Specification of Color (3/3): Geometric Views, cont.</a:t>
            </a:r>
          </a:p>
        </p:txBody>
      </p:sp>
      <p:sp>
        <p:nvSpPr>
          <p:cNvPr id="46084" name="Text Box 158"/>
          <p:cNvSpPr txBox="1">
            <a:spLocks noChangeArrowheads="1"/>
          </p:cNvSpPr>
          <p:nvPr/>
        </p:nvSpPr>
        <p:spPr bwMode="auto">
          <a:xfrm>
            <a:off x="5562600" y="3943350"/>
            <a:ext cx="243840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0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30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30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3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3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600" dirty="0">
                <a:latin typeface="Arial" charset="0"/>
              </a:rPr>
              <a:t>Corel Painter</a:t>
            </a:r>
          </a:p>
        </p:txBody>
      </p:sp>
      <p:sp>
        <p:nvSpPr>
          <p:cNvPr id="46085" name="Rectangle 159"/>
          <p:cNvSpPr>
            <a:spLocks noChangeArrowheads="1"/>
          </p:cNvSpPr>
          <p:nvPr/>
        </p:nvSpPr>
        <p:spPr bwMode="auto">
          <a:xfrm>
            <a:off x="0" y="3600450"/>
            <a:ext cx="609600" cy="21431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6086" name="Rectangle 160"/>
          <p:cNvSpPr>
            <a:spLocks noChangeArrowheads="1"/>
          </p:cNvSpPr>
          <p:nvPr/>
        </p:nvSpPr>
        <p:spPr bwMode="auto">
          <a:xfrm>
            <a:off x="7924800" y="3664743"/>
            <a:ext cx="609600" cy="21431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60" name="Group 159"/>
          <p:cNvGrpSpPr>
            <a:grpSpLocks/>
          </p:cNvGrpSpPr>
          <p:nvPr/>
        </p:nvGrpSpPr>
        <p:grpSpPr bwMode="auto">
          <a:xfrm>
            <a:off x="1617423" y="1266045"/>
            <a:ext cx="5240577" cy="2524905"/>
            <a:chOff x="124" y="1584"/>
            <a:chExt cx="4196" cy="2696"/>
          </a:xfrm>
        </p:grpSpPr>
        <p:sp>
          <p:nvSpPr>
            <p:cNvPr id="161" name="AutoShape 6"/>
            <p:cNvSpPr>
              <a:spLocks noChangeAspect="1" noChangeArrowheads="1" noTextEdit="1"/>
            </p:cNvSpPr>
            <p:nvPr/>
          </p:nvSpPr>
          <p:spPr bwMode="auto">
            <a:xfrm>
              <a:off x="124" y="1584"/>
              <a:ext cx="4196" cy="26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62" name="Rectangle 161"/>
            <p:cNvSpPr>
              <a:spLocks noChangeArrowheads="1"/>
            </p:cNvSpPr>
            <p:nvPr/>
          </p:nvSpPr>
          <p:spPr bwMode="auto">
            <a:xfrm>
              <a:off x="124" y="1584"/>
              <a:ext cx="4196" cy="2696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63" name="Line 9"/>
            <p:cNvSpPr>
              <a:spLocks noChangeShapeType="1"/>
            </p:cNvSpPr>
            <p:nvPr/>
          </p:nvSpPr>
          <p:spPr bwMode="auto">
            <a:xfrm flipV="1">
              <a:off x="1118" y="2901"/>
              <a:ext cx="1" cy="5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64" name="Line 10"/>
            <p:cNvSpPr>
              <a:spLocks noChangeShapeType="1"/>
            </p:cNvSpPr>
            <p:nvPr/>
          </p:nvSpPr>
          <p:spPr bwMode="auto">
            <a:xfrm flipH="1" flipV="1">
              <a:off x="1115" y="2893"/>
              <a:ext cx="3" cy="8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65" name="Freeform 164"/>
            <p:cNvSpPr>
              <a:spLocks/>
            </p:cNvSpPr>
            <p:nvPr/>
          </p:nvSpPr>
          <p:spPr bwMode="auto">
            <a:xfrm>
              <a:off x="1110" y="2887"/>
              <a:ext cx="5" cy="6"/>
            </a:xfrm>
            <a:custGeom>
              <a:avLst/>
              <a:gdLst>
                <a:gd name="T0" fmla="*/ 5 w 5"/>
                <a:gd name="T1" fmla="*/ 6 h 6"/>
                <a:gd name="T2" fmla="*/ 0 w 5"/>
                <a:gd name="T3" fmla="*/ 0 h 6"/>
                <a:gd name="T4" fmla="*/ 0 w 5"/>
                <a:gd name="T5" fmla="*/ 0 h 6"/>
                <a:gd name="T6" fmla="*/ 0 60000 65536"/>
                <a:gd name="T7" fmla="*/ 0 60000 65536"/>
                <a:gd name="T8" fmla="*/ 0 60000 65536"/>
                <a:gd name="T9" fmla="*/ 0 w 5"/>
                <a:gd name="T10" fmla="*/ 0 h 6"/>
                <a:gd name="T11" fmla="*/ 5 w 5"/>
                <a:gd name="T12" fmla="*/ 6 h 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5" h="6">
                  <a:moveTo>
                    <a:pt x="5" y="6"/>
                  </a:moveTo>
                  <a:lnTo>
                    <a:pt x="0" y="0"/>
                  </a:lnTo>
                </a:path>
              </a:pathLst>
            </a:custGeom>
            <a:noFill/>
            <a:ln w="793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66" name="Freeform 165"/>
            <p:cNvSpPr>
              <a:spLocks/>
            </p:cNvSpPr>
            <p:nvPr/>
          </p:nvSpPr>
          <p:spPr bwMode="auto">
            <a:xfrm>
              <a:off x="1071" y="2880"/>
              <a:ext cx="21" cy="1"/>
            </a:xfrm>
            <a:custGeom>
              <a:avLst/>
              <a:gdLst>
                <a:gd name="T0" fmla="*/ 21 w 21"/>
                <a:gd name="T1" fmla="*/ 0 h 1"/>
                <a:gd name="T2" fmla="*/ 10 w 21"/>
                <a:gd name="T3" fmla="*/ 0 h 1"/>
                <a:gd name="T4" fmla="*/ 0 w 21"/>
                <a:gd name="T5" fmla="*/ 0 h 1"/>
                <a:gd name="T6" fmla="*/ 0 60000 65536"/>
                <a:gd name="T7" fmla="*/ 0 60000 65536"/>
                <a:gd name="T8" fmla="*/ 0 60000 65536"/>
                <a:gd name="T9" fmla="*/ 0 w 21"/>
                <a:gd name="T10" fmla="*/ 0 h 1"/>
                <a:gd name="T11" fmla="*/ 21 w 21"/>
                <a:gd name="T12" fmla="*/ 1 h 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" h="1">
                  <a:moveTo>
                    <a:pt x="21" y="0"/>
                  </a:moveTo>
                  <a:lnTo>
                    <a:pt x="10" y="0"/>
                  </a:lnTo>
                  <a:lnTo>
                    <a:pt x="0" y="0"/>
                  </a:lnTo>
                </a:path>
              </a:pathLst>
            </a:custGeom>
            <a:noFill/>
            <a:ln w="793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67" name="Line 13"/>
            <p:cNvSpPr>
              <a:spLocks noChangeShapeType="1"/>
            </p:cNvSpPr>
            <p:nvPr/>
          </p:nvSpPr>
          <p:spPr bwMode="auto">
            <a:xfrm flipH="1">
              <a:off x="1044" y="2887"/>
              <a:ext cx="6" cy="6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68" name="Freeform 167"/>
            <p:cNvSpPr>
              <a:spLocks/>
            </p:cNvSpPr>
            <p:nvPr/>
          </p:nvSpPr>
          <p:spPr bwMode="auto">
            <a:xfrm>
              <a:off x="1044" y="2893"/>
              <a:ext cx="1" cy="13"/>
            </a:xfrm>
            <a:custGeom>
              <a:avLst/>
              <a:gdLst>
                <a:gd name="T0" fmla="*/ 0 w 1"/>
                <a:gd name="T1" fmla="*/ 0 h 13"/>
                <a:gd name="T2" fmla="*/ 0 w 1"/>
                <a:gd name="T3" fmla="*/ 8 h 13"/>
                <a:gd name="T4" fmla="*/ 0 w 1"/>
                <a:gd name="T5" fmla="*/ 13 h 13"/>
                <a:gd name="T6" fmla="*/ 0 60000 65536"/>
                <a:gd name="T7" fmla="*/ 0 60000 65536"/>
                <a:gd name="T8" fmla="*/ 0 60000 65536"/>
                <a:gd name="T9" fmla="*/ 0 w 1"/>
                <a:gd name="T10" fmla="*/ 0 h 13"/>
                <a:gd name="T11" fmla="*/ 1 w 1"/>
                <a:gd name="T12" fmla="*/ 13 h 13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" h="13">
                  <a:moveTo>
                    <a:pt x="0" y="0"/>
                  </a:moveTo>
                  <a:lnTo>
                    <a:pt x="0" y="8"/>
                  </a:lnTo>
                  <a:lnTo>
                    <a:pt x="0" y="13"/>
                  </a:lnTo>
                </a:path>
              </a:pathLst>
            </a:custGeom>
            <a:noFill/>
            <a:ln w="793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69" name="Line 15"/>
            <p:cNvSpPr>
              <a:spLocks noChangeShapeType="1"/>
            </p:cNvSpPr>
            <p:nvPr/>
          </p:nvSpPr>
          <p:spPr bwMode="auto">
            <a:xfrm>
              <a:off x="1063" y="2919"/>
              <a:ext cx="5" cy="3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70" name="Freeform 169"/>
            <p:cNvSpPr>
              <a:spLocks/>
            </p:cNvSpPr>
            <p:nvPr/>
          </p:nvSpPr>
          <p:spPr bwMode="auto">
            <a:xfrm>
              <a:off x="1068" y="2919"/>
              <a:ext cx="34" cy="3"/>
            </a:xfrm>
            <a:custGeom>
              <a:avLst/>
              <a:gdLst>
                <a:gd name="T0" fmla="*/ 0 w 34"/>
                <a:gd name="T1" fmla="*/ 3 h 3"/>
                <a:gd name="T2" fmla="*/ 13 w 34"/>
                <a:gd name="T3" fmla="*/ 3 h 3"/>
                <a:gd name="T4" fmla="*/ 34 w 34"/>
                <a:gd name="T5" fmla="*/ 0 h 3"/>
                <a:gd name="T6" fmla="*/ 0 60000 65536"/>
                <a:gd name="T7" fmla="*/ 0 60000 65536"/>
                <a:gd name="T8" fmla="*/ 0 60000 65536"/>
                <a:gd name="T9" fmla="*/ 0 w 34"/>
                <a:gd name="T10" fmla="*/ 0 h 3"/>
                <a:gd name="T11" fmla="*/ 34 w 34"/>
                <a:gd name="T12" fmla="*/ 3 h 3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4" h="3">
                  <a:moveTo>
                    <a:pt x="0" y="3"/>
                  </a:moveTo>
                  <a:lnTo>
                    <a:pt x="13" y="3"/>
                  </a:lnTo>
                  <a:lnTo>
                    <a:pt x="34" y="0"/>
                  </a:lnTo>
                </a:path>
              </a:pathLst>
            </a:custGeom>
            <a:noFill/>
            <a:ln w="793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pic>
          <p:nvPicPr>
            <p:cNvPr id="171" name="Picture 170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51" y="2227"/>
              <a:ext cx="1364" cy="16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2" name="Line 18"/>
            <p:cNvSpPr>
              <a:spLocks noChangeShapeType="1"/>
            </p:cNvSpPr>
            <p:nvPr/>
          </p:nvSpPr>
          <p:spPr bwMode="auto">
            <a:xfrm flipH="1">
              <a:off x="759" y="1815"/>
              <a:ext cx="314" cy="865"/>
            </a:xfrm>
            <a:prstGeom prst="line">
              <a:avLst/>
            </a:prstGeom>
            <a:noFill/>
            <a:ln w="15875">
              <a:solidFill>
                <a:srgbClr val="4D4D4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73" name="Line 19"/>
            <p:cNvSpPr>
              <a:spLocks noChangeShapeType="1"/>
            </p:cNvSpPr>
            <p:nvPr/>
          </p:nvSpPr>
          <p:spPr bwMode="auto">
            <a:xfrm flipH="1">
              <a:off x="1084" y="2685"/>
              <a:ext cx="294" cy="1359"/>
            </a:xfrm>
            <a:prstGeom prst="line">
              <a:avLst/>
            </a:prstGeom>
            <a:noFill/>
            <a:ln w="15875">
              <a:solidFill>
                <a:srgbClr val="4D4D4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74" name="Line 20"/>
            <p:cNvSpPr>
              <a:spLocks noChangeShapeType="1"/>
            </p:cNvSpPr>
            <p:nvPr/>
          </p:nvSpPr>
          <p:spPr bwMode="auto">
            <a:xfrm>
              <a:off x="759" y="2680"/>
              <a:ext cx="325" cy="1364"/>
            </a:xfrm>
            <a:prstGeom prst="line">
              <a:avLst/>
            </a:prstGeom>
            <a:noFill/>
            <a:ln w="15875">
              <a:solidFill>
                <a:srgbClr val="4D4D4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75" name="Line 21"/>
            <p:cNvSpPr>
              <a:spLocks noChangeShapeType="1"/>
            </p:cNvSpPr>
            <p:nvPr/>
          </p:nvSpPr>
          <p:spPr bwMode="auto">
            <a:xfrm>
              <a:off x="1079" y="1799"/>
              <a:ext cx="299" cy="886"/>
            </a:xfrm>
            <a:prstGeom prst="line">
              <a:avLst/>
            </a:prstGeom>
            <a:noFill/>
            <a:ln w="15875">
              <a:solidFill>
                <a:srgbClr val="4D4D4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76" name="Line 22"/>
            <p:cNvSpPr>
              <a:spLocks noChangeShapeType="1"/>
            </p:cNvSpPr>
            <p:nvPr/>
          </p:nvSpPr>
          <p:spPr bwMode="auto">
            <a:xfrm flipV="1">
              <a:off x="255" y="1815"/>
              <a:ext cx="818" cy="1112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77" name="Line 23"/>
            <p:cNvSpPr>
              <a:spLocks noChangeShapeType="1"/>
            </p:cNvSpPr>
            <p:nvPr/>
          </p:nvSpPr>
          <p:spPr bwMode="auto">
            <a:xfrm>
              <a:off x="759" y="2680"/>
              <a:ext cx="619" cy="5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78" name="Line 24"/>
            <p:cNvSpPr>
              <a:spLocks noChangeShapeType="1"/>
            </p:cNvSpPr>
            <p:nvPr/>
          </p:nvSpPr>
          <p:spPr bwMode="auto">
            <a:xfrm flipV="1">
              <a:off x="1378" y="2924"/>
              <a:ext cx="490" cy="213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79" name="Line 25"/>
            <p:cNvSpPr>
              <a:spLocks noChangeShapeType="1"/>
            </p:cNvSpPr>
            <p:nvPr/>
          </p:nvSpPr>
          <p:spPr bwMode="auto">
            <a:xfrm flipH="1" flipV="1">
              <a:off x="1378" y="2685"/>
              <a:ext cx="490" cy="239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80" name="Line 26"/>
            <p:cNvSpPr>
              <a:spLocks noChangeShapeType="1"/>
            </p:cNvSpPr>
            <p:nvPr/>
          </p:nvSpPr>
          <p:spPr bwMode="auto">
            <a:xfrm flipV="1">
              <a:off x="1084" y="2924"/>
              <a:ext cx="784" cy="1112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81" name="Line 27"/>
            <p:cNvSpPr>
              <a:spLocks noChangeShapeType="1"/>
            </p:cNvSpPr>
            <p:nvPr/>
          </p:nvSpPr>
          <p:spPr bwMode="auto">
            <a:xfrm flipH="1" flipV="1">
              <a:off x="1092" y="1825"/>
              <a:ext cx="776" cy="1099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82" name="Line 28"/>
            <p:cNvSpPr>
              <a:spLocks noChangeShapeType="1"/>
            </p:cNvSpPr>
            <p:nvPr/>
          </p:nvSpPr>
          <p:spPr bwMode="auto">
            <a:xfrm flipV="1">
              <a:off x="255" y="2680"/>
              <a:ext cx="504" cy="247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83" name="Line 29"/>
            <p:cNvSpPr>
              <a:spLocks noChangeShapeType="1"/>
            </p:cNvSpPr>
            <p:nvPr/>
          </p:nvSpPr>
          <p:spPr bwMode="auto">
            <a:xfrm flipH="1" flipV="1">
              <a:off x="255" y="2927"/>
              <a:ext cx="821" cy="1101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84" name="Line 30"/>
            <p:cNvSpPr>
              <a:spLocks noChangeShapeType="1"/>
            </p:cNvSpPr>
            <p:nvPr/>
          </p:nvSpPr>
          <p:spPr bwMode="auto">
            <a:xfrm>
              <a:off x="255" y="2927"/>
              <a:ext cx="496" cy="210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85" name="Freeform 184"/>
            <p:cNvSpPr>
              <a:spLocks/>
            </p:cNvSpPr>
            <p:nvPr/>
          </p:nvSpPr>
          <p:spPr bwMode="auto">
            <a:xfrm>
              <a:off x="751" y="3137"/>
              <a:ext cx="346" cy="904"/>
            </a:xfrm>
            <a:custGeom>
              <a:avLst/>
              <a:gdLst>
                <a:gd name="T0" fmla="*/ 0 w 346"/>
                <a:gd name="T1" fmla="*/ 0 h 904"/>
                <a:gd name="T2" fmla="*/ 13 w 346"/>
                <a:gd name="T3" fmla="*/ 5 h 904"/>
                <a:gd name="T4" fmla="*/ 325 w 346"/>
                <a:gd name="T5" fmla="*/ 891 h 904"/>
                <a:gd name="T6" fmla="*/ 346 w 346"/>
                <a:gd name="T7" fmla="*/ 904 h 90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46"/>
                <a:gd name="T13" fmla="*/ 0 h 904"/>
                <a:gd name="T14" fmla="*/ 346 w 346"/>
                <a:gd name="T15" fmla="*/ 904 h 90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46" h="904">
                  <a:moveTo>
                    <a:pt x="0" y="0"/>
                  </a:moveTo>
                  <a:lnTo>
                    <a:pt x="13" y="5"/>
                  </a:lnTo>
                  <a:lnTo>
                    <a:pt x="325" y="891"/>
                  </a:lnTo>
                  <a:lnTo>
                    <a:pt x="346" y="904"/>
                  </a:lnTo>
                </a:path>
              </a:pathLst>
            </a:custGeom>
            <a:noFill/>
            <a:ln w="158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86" name="Line 32"/>
            <p:cNvSpPr>
              <a:spLocks noChangeShapeType="1"/>
            </p:cNvSpPr>
            <p:nvPr/>
          </p:nvSpPr>
          <p:spPr bwMode="auto">
            <a:xfrm flipV="1">
              <a:off x="1097" y="3900"/>
              <a:ext cx="671" cy="141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87" name="Freeform 186"/>
            <p:cNvSpPr>
              <a:spLocks/>
            </p:cNvSpPr>
            <p:nvPr/>
          </p:nvSpPr>
          <p:spPr bwMode="auto">
            <a:xfrm>
              <a:off x="1084" y="4036"/>
              <a:ext cx="808" cy="13"/>
            </a:xfrm>
            <a:custGeom>
              <a:avLst/>
              <a:gdLst>
                <a:gd name="T0" fmla="*/ 0 w 808"/>
                <a:gd name="T1" fmla="*/ 0 h 13"/>
                <a:gd name="T2" fmla="*/ 0 w 808"/>
                <a:gd name="T3" fmla="*/ 8 h 13"/>
                <a:gd name="T4" fmla="*/ 808 w 808"/>
                <a:gd name="T5" fmla="*/ 13 h 13"/>
                <a:gd name="T6" fmla="*/ 0 60000 65536"/>
                <a:gd name="T7" fmla="*/ 0 60000 65536"/>
                <a:gd name="T8" fmla="*/ 0 60000 65536"/>
                <a:gd name="T9" fmla="*/ 0 w 808"/>
                <a:gd name="T10" fmla="*/ 0 h 13"/>
                <a:gd name="T11" fmla="*/ 808 w 808"/>
                <a:gd name="T12" fmla="*/ 13 h 13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808" h="13">
                  <a:moveTo>
                    <a:pt x="0" y="0"/>
                  </a:moveTo>
                  <a:lnTo>
                    <a:pt x="0" y="8"/>
                  </a:lnTo>
                  <a:lnTo>
                    <a:pt x="808" y="13"/>
                  </a:lnTo>
                </a:path>
              </a:pathLst>
            </a:custGeom>
            <a:noFill/>
            <a:ln w="793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88" name="Freeform 187"/>
            <p:cNvSpPr>
              <a:spLocks/>
            </p:cNvSpPr>
            <p:nvPr/>
          </p:nvSpPr>
          <p:spPr bwMode="auto">
            <a:xfrm>
              <a:off x="1079" y="1802"/>
              <a:ext cx="2297" cy="983"/>
            </a:xfrm>
            <a:custGeom>
              <a:avLst/>
              <a:gdLst>
                <a:gd name="T0" fmla="*/ 0 w 2297"/>
                <a:gd name="T1" fmla="*/ 0 h 983"/>
                <a:gd name="T2" fmla="*/ 10 w 2297"/>
                <a:gd name="T3" fmla="*/ 0 h 983"/>
                <a:gd name="T4" fmla="*/ 39 w 2297"/>
                <a:gd name="T5" fmla="*/ 0 h 983"/>
                <a:gd name="T6" fmla="*/ 84 w 2297"/>
                <a:gd name="T7" fmla="*/ 0 h 983"/>
                <a:gd name="T8" fmla="*/ 144 w 2297"/>
                <a:gd name="T9" fmla="*/ 0 h 983"/>
                <a:gd name="T10" fmla="*/ 220 w 2297"/>
                <a:gd name="T11" fmla="*/ 0 h 983"/>
                <a:gd name="T12" fmla="*/ 306 w 2297"/>
                <a:gd name="T13" fmla="*/ 2 h 983"/>
                <a:gd name="T14" fmla="*/ 406 w 2297"/>
                <a:gd name="T15" fmla="*/ 8 h 983"/>
                <a:gd name="T16" fmla="*/ 511 w 2297"/>
                <a:gd name="T17" fmla="*/ 15 h 983"/>
                <a:gd name="T18" fmla="*/ 626 w 2297"/>
                <a:gd name="T19" fmla="*/ 26 h 983"/>
                <a:gd name="T20" fmla="*/ 747 w 2297"/>
                <a:gd name="T21" fmla="*/ 39 h 983"/>
                <a:gd name="T22" fmla="*/ 873 w 2297"/>
                <a:gd name="T23" fmla="*/ 57 h 983"/>
                <a:gd name="T24" fmla="*/ 1001 w 2297"/>
                <a:gd name="T25" fmla="*/ 81 h 983"/>
                <a:gd name="T26" fmla="*/ 1130 w 2297"/>
                <a:gd name="T27" fmla="*/ 107 h 983"/>
                <a:gd name="T28" fmla="*/ 1258 w 2297"/>
                <a:gd name="T29" fmla="*/ 139 h 983"/>
                <a:gd name="T30" fmla="*/ 1400 w 2297"/>
                <a:gd name="T31" fmla="*/ 181 h 983"/>
                <a:gd name="T32" fmla="*/ 1531 w 2297"/>
                <a:gd name="T33" fmla="*/ 220 h 983"/>
                <a:gd name="T34" fmla="*/ 1649 w 2297"/>
                <a:gd name="T35" fmla="*/ 265 h 983"/>
                <a:gd name="T36" fmla="*/ 1754 w 2297"/>
                <a:gd name="T37" fmla="*/ 312 h 983"/>
                <a:gd name="T38" fmla="*/ 1851 w 2297"/>
                <a:gd name="T39" fmla="*/ 364 h 983"/>
                <a:gd name="T40" fmla="*/ 1938 w 2297"/>
                <a:gd name="T41" fmla="*/ 425 h 983"/>
                <a:gd name="T42" fmla="*/ 2014 w 2297"/>
                <a:gd name="T43" fmla="*/ 490 h 983"/>
                <a:gd name="T44" fmla="*/ 2084 w 2297"/>
                <a:gd name="T45" fmla="*/ 566 h 983"/>
                <a:gd name="T46" fmla="*/ 2145 w 2297"/>
                <a:gd name="T47" fmla="*/ 650 h 983"/>
                <a:gd name="T48" fmla="*/ 2202 w 2297"/>
                <a:gd name="T49" fmla="*/ 747 h 983"/>
                <a:gd name="T50" fmla="*/ 2252 w 2297"/>
                <a:gd name="T51" fmla="*/ 857 h 983"/>
                <a:gd name="T52" fmla="*/ 2297 w 2297"/>
                <a:gd name="T53" fmla="*/ 983 h 983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2297"/>
                <a:gd name="T82" fmla="*/ 0 h 983"/>
                <a:gd name="T83" fmla="*/ 2297 w 2297"/>
                <a:gd name="T84" fmla="*/ 983 h 983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2297" h="983">
                  <a:moveTo>
                    <a:pt x="0" y="0"/>
                  </a:moveTo>
                  <a:lnTo>
                    <a:pt x="10" y="0"/>
                  </a:lnTo>
                  <a:lnTo>
                    <a:pt x="39" y="0"/>
                  </a:lnTo>
                  <a:lnTo>
                    <a:pt x="84" y="0"/>
                  </a:lnTo>
                  <a:lnTo>
                    <a:pt x="144" y="0"/>
                  </a:lnTo>
                  <a:lnTo>
                    <a:pt x="220" y="0"/>
                  </a:lnTo>
                  <a:lnTo>
                    <a:pt x="306" y="2"/>
                  </a:lnTo>
                  <a:lnTo>
                    <a:pt x="406" y="8"/>
                  </a:lnTo>
                  <a:lnTo>
                    <a:pt x="511" y="15"/>
                  </a:lnTo>
                  <a:lnTo>
                    <a:pt x="626" y="26"/>
                  </a:lnTo>
                  <a:lnTo>
                    <a:pt x="747" y="39"/>
                  </a:lnTo>
                  <a:lnTo>
                    <a:pt x="873" y="57"/>
                  </a:lnTo>
                  <a:lnTo>
                    <a:pt x="1001" y="81"/>
                  </a:lnTo>
                  <a:lnTo>
                    <a:pt x="1130" y="107"/>
                  </a:lnTo>
                  <a:lnTo>
                    <a:pt x="1258" y="139"/>
                  </a:lnTo>
                  <a:lnTo>
                    <a:pt x="1400" y="181"/>
                  </a:lnTo>
                  <a:lnTo>
                    <a:pt x="1531" y="220"/>
                  </a:lnTo>
                  <a:lnTo>
                    <a:pt x="1649" y="265"/>
                  </a:lnTo>
                  <a:lnTo>
                    <a:pt x="1754" y="312"/>
                  </a:lnTo>
                  <a:lnTo>
                    <a:pt x="1851" y="364"/>
                  </a:lnTo>
                  <a:lnTo>
                    <a:pt x="1938" y="425"/>
                  </a:lnTo>
                  <a:lnTo>
                    <a:pt x="2014" y="490"/>
                  </a:lnTo>
                  <a:lnTo>
                    <a:pt x="2084" y="566"/>
                  </a:lnTo>
                  <a:lnTo>
                    <a:pt x="2145" y="650"/>
                  </a:lnTo>
                  <a:lnTo>
                    <a:pt x="2202" y="747"/>
                  </a:lnTo>
                  <a:lnTo>
                    <a:pt x="2252" y="857"/>
                  </a:lnTo>
                  <a:lnTo>
                    <a:pt x="2297" y="983"/>
                  </a:lnTo>
                </a:path>
              </a:pathLst>
            </a:custGeom>
            <a:noFill/>
            <a:ln w="7938">
              <a:solidFill>
                <a:srgbClr val="0056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89" name="Freeform 188"/>
            <p:cNvSpPr>
              <a:spLocks/>
            </p:cNvSpPr>
            <p:nvPr/>
          </p:nvSpPr>
          <p:spPr bwMode="auto">
            <a:xfrm>
              <a:off x="3355" y="2769"/>
              <a:ext cx="37" cy="40"/>
            </a:xfrm>
            <a:custGeom>
              <a:avLst/>
              <a:gdLst>
                <a:gd name="T0" fmla="*/ 29 w 37"/>
                <a:gd name="T1" fmla="*/ 40 h 40"/>
                <a:gd name="T2" fmla="*/ 21 w 37"/>
                <a:gd name="T3" fmla="*/ 29 h 40"/>
                <a:gd name="T4" fmla="*/ 10 w 37"/>
                <a:gd name="T5" fmla="*/ 21 h 40"/>
                <a:gd name="T6" fmla="*/ 0 w 37"/>
                <a:gd name="T7" fmla="*/ 14 h 40"/>
                <a:gd name="T8" fmla="*/ 21 w 37"/>
                <a:gd name="T9" fmla="*/ 14 h 40"/>
                <a:gd name="T10" fmla="*/ 37 w 37"/>
                <a:gd name="T11" fmla="*/ 0 h 40"/>
                <a:gd name="T12" fmla="*/ 31 w 37"/>
                <a:gd name="T13" fmla="*/ 14 h 40"/>
                <a:gd name="T14" fmla="*/ 29 w 37"/>
                <a:gd name="T15" fmla="*/ 27 h 40"/>
                <a:gd name="T16" fmla="*/ 29 w 37"/>
                <a:gd name="T17" fmla="*/ 40 h 4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37"/>
                <a:gd name="T28" fmla="*/ 0 h 40"/>
                <a:gd name="T29" fmla="*/ 37 w 37"/>
                <a:gd name="T30" fmla="*/ 40 h 40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37" h="40">
                  <a:moveTo>
                    <a:pt x="29" y="40"/>
                  </a:moveTo>
                  <a:lnTo>
                    <a:pt x="21" y="29"/>
                  </a:lnTo>
                  <a:lnTo>
                    <a:pt x="10" y="21"/>
                  </a:lnTo>
                  <a:lnTo>
                    <a:pt x="0" y="14"/>
                  </a:lnTo>
                  <a:lnTo>
                    <a:pt x="21" y="14"/>
                  </a:lnTo>
                  <a:lnTo>
                    <a:pt x="37" y="0"/>
                  </a:lnTo>
                  <a:lnTo>
                    <a:pt x="31" y="14"/>
                  </a:lnTo>
                  <a:lnTo>
                    <a:pt x="29" y="27"/>
                  </a:lnTo>
                  <a:lnTo>
                    <a:pt x="29" y="40"/>
                  </a:lnTo>
                  <a:close/>
                </a:path>
              </a:pathLst>
            </a:custGeom>
            <a:solidFill>
              <a:srgbClr val="005600"/>
            </a:solidFill>
            <a:ln w="0">
              <a:solidFill>
                <a:srgbClr val="005600"/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90" name="Freeform 189"/>
            <p:cNvSpPr>
              <a:spLocks/>
            </p:cNvSpPr>
            <p:nvPr/>
          </p:nvSpPr>
          <p:spPr bwMode="auto">
            <a:xfrm>
              <a:off x="3355" y="2769"/>
              <a:ext cx="37" cy="40"/>
            </a:xfrm>
            <a:custGeom>
              <a:avLst/>
              <a:gdLst>
                <a:gd name="T0" fmla="*/ 29 w 37"/>
                <a:gd name="T1" fmla="*/ 40 h 40"/>
                <a:gd name="T2" fmla="*/ 21 w 37"/>
                <a:gd name="T3" fmla="*/ 29 h 40"/>
                <a:gd name="T4" fmla="*/ 10 w 37"/>
                <a:gd name="T5" fmla="*/ 21 h 40"/>
                <a:gd name="T6" fmla="*/ 0 w 37"/>
                <a:gd name="T7" fmla="*/ 14 h 40"/>
                <a:gd name="T8" fmla="*/ 21 w 37"/>
                <a:gd name="T9" fmla="*/ 14 h 40"/>
                <a:gd name="T10" fmla="*/ 37 w 37"/>
                <a:gd name="T11" fmla="*/ 0 h 40"/>
                <a:gd name="T12" fmla="*/ 31 w 37"/>
                <a:gd name="T13" fmla="*/ 14 h 40"/>
                <a:gd name="T14" fmla="*/ 29 w 37"/>
                <a:gd name="T15" fmla="*/ 27 h 40"/>
                <a:gd name="T16" fmla="*/ 29 w 37"/>
                <a:gd name="T17" fmla="*/ 40 h 4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37"/>
                <a:gd name="T28" fmla="*/ 0 h 40"/>
                <a:gd name="T29" fmla="*/ 37 w 37"/>
                <a:gd name="T30" fmla="*/ 40 h 40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37" h="40">
                  <a:moveTo>
                    <a:pt x="29" y="40"/>
                  </a:moveTo>
                  <a:lnTo>
                    <a:pt x="21" y="29"/>
                  </a:lnTo>
                  <a:lnTo>
                    <a:pt x="10" y="21"/>
                  </a:lnTo>
                  <a:lnTo>
                    <a:pt x="0" y="14"/>
                  </a:lnTo>
                  <a:lnTo>
                    <a:pt x="21" y="14"/>
                  </a:lnTo>
                  <a:lnTo>
                    <a:pt x="37" y="0"/>
                  </a:lnTo>
                  <a:lnTo>
                    <a:pt x="31" y="14"/>
                  </a:lnTo>
                  <a:lnTo>
                    <a:pt x="29" y="27"/>
                  </a:lnTo>
                  <a:lnTo>
                    <a:pt x="29" y="40"/>
                  </a:lnTo>
                </a:path>
              </a:pathLst>
            </a:custGeom>
            <a:noFill/>
            <a:ln w="7938">
              <a:solidFill>
                <a:srgbClr val="0056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91" name="Freeform 190"/>
            <p:cNvSpPr>
              <a:spLocks/>
            </p:cNvSpPr>
            <p:nvPr/>
          </p:nvSpPr>
          <p:spPr bwMode="auto">
            <a:xfrm>
              <a:off x="1378" y="3137"/>
              <a:ext cx="2617" cy="63"/>
            </a:xfrm>
            <a:custGeom>
              <a:avLst/>
              <a:gdLst>
                <a:gd name="T0" fmla="*/ 0 w 2617"/>
                <a:gd name="T1" fmla="*/ 0 h 63"/>
                <a:gd name="T2" fmla="*/ 7 w 2617"/>
                <a:gd name="T3" fmla="*/ 0 h 63"/>
                <a:gd name="T4" fmla="*/ 34 w 2617"/>
                <a:gd name="T5" fmla="*/ 2 h 63"/>
                <a:gd name="T6" fmla="*/ 76 w 2617"/>
                <a:gd name="T7" fmla="*/ 5 h 63"/>
                <a:gd name="T8" fmla="*/ 128 w 2617"/>
                <a:gd name="T9" fmla="*/ 7 h 63"/>
                <a:gd name="T10" fmla="*/ 196 w 2617"/>
                <a:gd name="T11" fmla="*/ 13 h 63"/>
                <a:gd name="T12" fmla="*/ 275 w 2617"/>
                <a:gd name="T13" fmla="*/ 15 h 63"/>
                <a:gd name="T14" fmla="*/ 361 w 2617"/>
                <a:gd name="T15" fmla="*/ 21 h 63"/>
                <a:gd name="T16" fmla="*/ 458 w 2617"/>
                <a:gd name="T17" fmla="*/ 26 h 63"/>
                <a:gd name="T18" fmla="*/ 563 w 2617"/>
                <a:gd name="T19" fmla="*/ 31 h 63"/>
                <a:gd name="T20" fmla="*/ 674 w 2617"/>
                <a:gd name="T21" fmla="*/ 36 h 63"/>
                <a:gd name="T22" fmla="*/ 786 w 2617"/>
                <a:gd name="T23" fmla="*/ 42 h 63"/>
                <a:gd name="T24" fmla="*/ 904 w 2617"/>
                <a:gd name="T25" fmla="*/ 47 h 63"/>
                <a:gd name="T26" fmla="*/ 1022 w 2617"/>
                <a:gd name="T27" fmla="*/ 52 h 63"/>
                <a:gd name="T28" fmla="*/ 1143 w 2617"/>
                <a:gd name="T29" fmla="*/ 55 h 63"/>
                <a:gd name="T30" fmla="*/ 1261 w 2617"/>
                <a:gd name="T31" fmla="*/ 60 h 63"/>
                <a:gd name="T32" fmla="*/ 1376 w 2617"/>
                <a:gd name="T33" fmla="*/ 60 h 63"/>
                <a:gd name="T34" fmla="*/ 1489 w 2617"/>
                <a:gd name="T35" fmla="*/ 63 h 63"/>
                <a:gd name="T36" fmla="*/ 1641 w 2617"/>
                <a:gd name="T37" fmla="*/ 63 h 63"/>
                <a:gd name="T38" fmla="*/ 1785 w 2617"/>
                <a:gd name="T39" fmla="*/ 60 h 63"/>
                <a:gd name="T40" fmla="*/ 1922 w 2617"/>
                <a:gd name="T41" fmla="*/ 57 h 63"/>
                <a:gd name="T42" fmla="*/ 2045 w 2617"/>
                <a:gd name="T43" fmla="*/ 55 h 63"/>
                <a:gd name="T44" fmla="*/ 2160 w 2617"/>
                <a:gd name="T45" fmla="*/ 49 h 63"/>
                <a:gd name="T46" fmla="*/ 2265 w 2617"/>
                <a:gd name="T47" fmla="*/ 42 h 63"/>
                <a:gd name="T48" fmla="*/ 2357 w 2617"/>
                <a:gd name="T49" fmla="*/ 36 h 63"/>
                <a:gd name="T50" fmla="*/ 2438 w 2617"/>
                <a:gd name="T51" fmla="*/ 28 h 63"/>
                <a:gd name="T52" fmla="*/ 2504 w 2617"/>
                <a:gd name="T53" fmla="*/ 23 h 63"/>
                <a:gd name="T54" fmla="*/ 2556 w 2617"/>
                <a:gd name="T55" fmla="*/ 18 h 63"/>
                <a:gd name="T56" fmla="*/ 2593 w 2617"/>
                <a:gd name="T57" fmla="*/ 13 h 63"/>
                <a:gd name="T58" fmla="*/ 2617 w 2617"/>
                <a:gd name="T59" fmla="*/ 10 h 63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w 2617"/>
                <a:gd name="T91" fmla="*/ 0 h 63"/>
                <a:gd name="T92" fmla="*/ 2617 w 2617"/>
                <a:gd name="T93" fmla="*/ 63 h 63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T90" t="T91" r="T92" b="T93"/>
              <a:pathLst>
                <a:path w="2617" h="63">
                  <a:moveTo>
                    <a:pt x="0" y="0"/>
                  </a:moveTo>
                  <a:lnTo>
                    <a:pt x="7" y="0"/>
                  </a:lnTo>
                  <a:lnTo>
                    <a:pt x="34" y="2"/>
                  </a:lnTo>
                  <a:lnTo>
                    <a:pt x="76" y="5"/>
                  </a:lnTo>
                  <a:lnTo>
                    <a:pt x="128" y="7"/>
                  </a:lnTo>
                  <a:lnTo>
                    <a:pt x="196" y="13"/>
                  </a:lnTo>
                  <a:lnTo>
                    <a:pt x="275" y="15"/>
                  </a:lnTo>
                  <a:lnTo>
                    <a:pt x="361" y="21"/>
                  </a:lnTo>
                  <a:lnTo>
                    <a:pt x="458" y="26"/>
                  </a:lnTo>
                  <a:lnTo>
                    <a:pt x="563" y="31"/>
                  </a:lnTo>
                  <a:lnTo>
                    <a:pt x="674" y="36"/>
                  </a:lnTo>
                  <a:lnTo>
                    <a:pt x="786" y="42"/>
                  </a:lnTo>
                  <a:lnTo>
                    <a:pt x="904" y="47"/>
                  </a:lnTo>
                  <a:lnTo>
                    <a:pt x="1022" y="52"/>
                  </a:lnTo>
                  <a:lnTo>
                    <a:pt x="1143" y="55"/>
                  </a:lnTo>
                  <a:lnTo>
                    <a:pt x="1261" y="60"/>
                  </a:lnTo>
                  <a:lnTo>
                    <a:pt x="1376" y="60"/>
                  </a:lnTo>
                  <a:lnTo>
                    <a:pt x="1489" y="63"/>
                  </a:lnTo>
                  <a:lnTo>
                    <a:pt x="1641" y="63"/>
                  </a:lnTo>
                  <a:lnTo>
                    <a:pt x="1785" y="60"/>
                  </a:lnTo>
                  <a:lnTo>
                    <a:pt x="1922" y="57"/>
                  </a:lnTo>
                  <a:lnTo>
                    <a:pt x="2045" y="55"/>
                  </a:lnTo>
                  <a:lnTo>
                    <a:pt x="2160" y="49"/>
                  </a:lnTo>
                  <a:lnTo>
                    <a:pt x="2265" y="42"/>
                  </a:lnTo>
                  <a:lnTo>
                    <a:pt x="2357" y="36"/>
                  </a:lnTo>
                  <a:lnTo>
                    <a:pt x="2438" y="28"/>
                  </a:lnTo>
                  <a:lnTo>
                    <a:pt x="2504" y="23"/>
                  </a:lnTo>
                  <a:lnTo>
                    <a:pt x="2556" y="18"/>
                  </a:lnTo>
                  <a:lnTo>
                    <a:pt x="2593" y="13"/>
                  </a:lnTo>
                  <a:lnTo>
                    <a:pt x="2617" y="10"/>
                  </a:lnTo>
                </a:path>
              </a:pathLst>
            </a:custGeom>
            <a:noFill/>
            <a:ln w="7938">
              <a:solidFill>
                <a:srgbClr val="0056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92" name="Freeform 191"/>
            <p:cNvSpPr>
              <a:spLocks/>
            </p:cNvSpPr>
            <p:nvPr/>
          </p:nvSpPr>
          <p:spPr bwMode="auto">
            <a:xfrm>
              <a:off x="3982" y="3129"/>
              <a:ext cx="36" cy="39"/>
            </a:xfrm>
            <a:custGeom>
              <a:avLst/>
              <a:gdLst>
                <a:gd name="T0" fmla="*/ 36 w 36"/>
                <a:gd name="T1" fmla="*/ 13 h 39"/>
                <a:gd name="T2" fmla="*/ 26 w 36"/>
                <a:gd name="T3" fmla="*/ 21 h 39"/>
                <a:gd name="T4" fmla="*/ 15 w 36"/>
                <a:gd name="T5" fmla="*/ 31 h 39"/>
                <a:gd name="T6" fmla="*/ 5 w 36"/>
                <a:gd name="T7" fmla="*/ 39 h 39"/>
                <a:gd name="T8" fmla="*/ 10 w 36"/>
                <a:gd name="T9" fmla="*/ 18 h 39"/>
                <a:gd name="T10" fmla="*/ 0 w 36"/>
                <a:gd name="T11" fmla="*/ 0 h 39"/>
                <a:gd name="T12" fmla="*/ 10 w 36"/>
                <a:gd name="T13" fmla="*/ 5 h 39"/>
                <a:gd name="T14" fmla="*/ 23 w 36"/>
                <a:gd name="T15" fmla="*/ 10 h 39"/>
                <a:gd name="T16" fmla="*/ 36 w 36"/>
                <a:gd name="T17" fmla="*/ 13 h 39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36"/>
                <a:gd name="T28" fmla="*/ 0 h 39"/>
                <a:gd name="T29" fmla="*/ 36 w 36"/>
                <a:gd name="T30" fmla="*/ 39 h 39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36" h="39">
                  <a:moveTo>
                    <a:pt x="36" y="13"/>
                  </a:moveTo>
                  <a:lnTo>
                    <a:pt x="26" y="21"/>
                  </a:lnTo>
                  <a:lnTo>
                    <a:pt x="15" y="31"/>
                  </a:lnTo>
                  <a:lnTo>
                    <a:pt x="5" y="39"/>
                  </a:lnTo>
                  <a:lnTo>
                    <a:pt x="10" y="18"/>
                  </a:lnTo>
                  <a:lnTo>
                    <a:pt x="0" y="0"/>
                  </a:lnTo>
                  <a:lnTo>
                    <a:pt x="10" y="5"/>
                  </a:lnTo>
                  <a:lnTo>
                    <a:pt x="23" y="10"/>
                  </a:lnTo>
                  <a:lnTo>
                    <a:pt x="36" y="13"/>
                  </a:lnTo>
                  <a:close/>
                </a:path>
              </a:pathLst>
            </a:custGeom>
            <a:solidFill>
              <a:srgbClr val="005600"/>
            </a:solidFill>
            <a:ln w="0">
              <a:solidFill>
                <a:srgbClr val="005600"/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93" name="Freeform 192"/>
            <p:cNvSpPr>
              <a:spLocks/>
            </p:cNvSpPr>
            <p:nvPr/>
          </p:nvSpPr>
          <p:spPr bwMode="auto">
            <a:xfrm>
              <a:off x="3982" y="3129"/>
              <a:ext cx="36" cy="39"/>
            </a:xfrm>
            <a:custGeom>
              <a:avLst/>
              <a:gdLst>
                <a:gd name="T0" fmla="*/ 36 w 36"/>
                <a:gd name="T1" fmla="*/ 13 h 39"/>
                <a:gd name="T2" fmla="*/ 26 w 36"/>
                <a:gd name="T3" fmla="*/ 21 h 39"/>
                <a:gd name="T4" fmla="*/ 15 w 36"/>
                <a:gd name="T5" fmla="*/ 31 h 39"/>
                <a:gd name="T6" fmla="*/ 5 w 36"/>
                <a:gd name="T7" fmla="*/ 39 h 39"/>
                <a:gd name="T8" fmla="*/ 10 w 36"/>
                <a:gd name="T9" fmla="*/ 18 h 39"/>
                <a:gd name="T10" fmla="*/ 0 w 36"/>
                <a:gd name="T11" fmla="*/ 0 h 39"/>
                <a:gd name="T12" fmla="*/ 10 w 36"/>
                <a:gd name="T13" fmla="*/ 5 h 39"/>
                <a:gd name="T14" fmla="*/ 23 w 36"/>
                <a:gd name="T15" fmla="*/ 10 h 39"/>
                <a:gd name="T16" fmla="*/ 36 w 36"/>
                <a:gd name="T17" fmla="*/ 13 h 39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36"/>
                <a:gd name="T28" fmla="*/ 0 h 39"/>
                <a:gd name="T29" fmla="*/ 36 w 36"/>
                <a:gd name="T30" fmla="*/ 39 h 39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36" h="39">
                  <a:moveTo>
                    <a:pt x="36" y="13"/>
                  </a:moveTo>
                  <a:lnTo>
                    <a:pt x="26" y="21"/>
                  </a:lnTo>
                  <a:lnTo>
                    <a:pt x="15" y="31"/>
                  </a:lnTo>
                  <a:lnTo>
                    <a:pt x="5" y="39"/>
                  </a:lnTo>
                  <a:lnTo>
                    <a:pt x="10" y="18"/>
                  </a:lnTo>
                  <a:lnTo>
                    <a:pt x="0" y="0"/>
                  </a:lnTo>
                  <a:lnTo>
                    <a:pt x="10" y="5"/>
                  </a:lnTo>
                  <a:lnTo>
                    <a:pt x="23" y="10"/>
                  </a:lnTo>
                  <a:lnTo>
                    <a:pt x="36" y="13"/>
                  </a:lnTo>
                </a:path>
              </a:pathLst>
            </a:custGeom>
            <a:noFill/>
            <a:ln w="7938">
              <a:solidFill>
                <a:srgbClr val="0056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94" name="Freeform 193"/>
            <p:cNvSpPr>
              <a:spLocks/>
            </p:cNvSpPr>
            <p:nvPr/>
          </p:nvSpPr>
          <p:spPr bwMode="auto">
            <a:xfrm>
              <a:off x="4186" y="3952"/>
              <a:ext cx="19" cy="76"/>
            </a:xfrm>
            <a:custGeom>
              <a:avLst/>
              <a:gdLst>
                <a:gd name="T0" fmla="*/ 13 w 19"/>
                <a:gd name="T1" fmla="*/ 76 h 76"/>
                <a:gd name="T2" fmla="*/ 8 w 19"/>
                <a:gd name="T3" fmla="*/ 68 h 76"/>
                <a:gd name="T4" fmla="*/ 3 w 19"/>
                <a:gd name="T5" fmla="*/ 60 h 76"/>
                <a:gd name="T6" fmla="*/ 0 w 19"/>
                <a:gd name="T7" fmla="*/ 50 h 76"/>
                <a:gd name="T8" fmla="*/ 0 w 19"/>
                <a:gd name="T9" fmla="*/ 40 h 76"/>
                <a:gd name="T10" fmla="*/ 0 w 19"/>
                <a:gd name="T11" fmla="*/ 29 h 76"/>
                <a:gd name="T12" fmla="*/ 3 w 19"/>
                <a:gd name="T13" fmla="*/ 21 h 76"/>
                <a:gd name="T14" fmla="*/ 8 w 19"/>
                <a:gd name="T15" fmla="*/ 11 h 76"/>
                <a:gd name="T16" fmla="*/ 13 w 19"/>
                <a:gd name="T17" fmla="*/ 0 h 76"/>
                <a:gd name="T18" fmla="*/ 19 w 19"/>
                <a:gd name="T19" fmla="*/ 0 h 76"/>
                <a:gd name="T20" fmla="*/ 16 w 19"/>
                <a:gd name="T21" fmla="*/ 8 h 76"/>
                <a:gd name="T22" fmla="*/ 13 w 19"/>
                <a:gd name="T23" fmla="*/ 13 h 76"/>
                <a:gd name="T24" fmla="*/ 11 w 19"/>
                <a:gd name="T25" fmla="*/ 19 h 76"/>
                <a:gd name="T26" fmla="*/ 8 w 19"/>
                <a:gd name="T27" fmla="*/ 24 h 76"/>
                <a:gd name="T28" fmla="*/ 8 w 19"/>
                <a:gd name="T29" fmla="*/ 32 h 76"/>
                <a:gd name="T30" fmla="*/ 8 w 19"/>
                <a:gd name="T31" fmla="*/ 40 h 76"/>
                <a:gd name="T32" fmla="*/ 8 w 19"/>
                <a:gd name="T33" fmla="*/ 53 h 76"/>
                <a:gd name="T34" fmla="*/ 13 w 19"/>
                <a:gd name="T35" fmla="*/ 63 h 76"/>
                <a:gd name="T36" fmla="*/ 19 w 19"/>
                <a:gd name="T37" fmla="*/ 76 h 76"/>
                <a:gd name="T38" fmla="*/ 13 w 19"/>
                <a:gd name="T39" fmla="*/ 76 h 7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19"/>
                <a:gd name="T61" fmla="*/ 0 h 76"/>
                <a:gd name="T62" fmla="*/ 19 w 19"/>
                <a:gd name="T63" fmla="*/ 76 h 7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19" h="76">
                  <a:moveTo>
                    <a:pt x="13" y="76"/>
                  </a:moveTo>
                  <a:lnTo>
                    <a:pt x="8" y="68"/>
                  </a:lnTo>
                  <a:lnTo>
                    <a:pt x="3" y="60"/>
                  </a:lnTo>
                  <a:lnTo>
                    <a:pt x="0" y="50"/>
                  </a:lnTo>
                  <a:lnTo>
                    <a:pt x="0" y="40"/>
                  </a:lnTo>
                  <a:lnTo>
                    <a:pt x="0" y="29"/>
                  </a:lnTo>
                  <a:lnTo>
                    <a:pt x="3" y="21"/>
                  </a:lnTo>
                  <a:lnTo>
                    <a:pt x="8" y="11"/>
                  </a:lnTo>
                  <a:lnTo>
                    <a:pt x="13" y="0"/>
                  </a:lnTo>
                  <a:lnTo>
                    <a:pt x="19" y="0"/>
                  </a:lnTo>
                  <a:lnTo>
                    <a:pt x="16" y="8"/>
                  </a:lnTo>
                  <a:lnTo>
                    <a:pt x="13" y="13"/>
                  </a:lnTo>
                  <a:lnTo>
                    <a:pt x="11" y="19"/>
                  </a:lnTo>
                  <a:lnTo>
                    <a:pt x="8" y="24"/>
                  </a:lnTo>
                  <a:lnTo>
                    <a:pt x="8" y="32"/>
                  </a:lnTo>
                  <a:lnTo>
                    <a:pt x="8" y="40"/>
                  </a:lnTo>
                  <a:lnTo>
                    <a:pt x="8" y="53"/>
                  </a:lnTo>
                  <a:lnTo>
                    <a:pt x="13" y="63"/>
                  </a:lnTo>
                  <a:lnTo>
                    <a:pt x="19" y="76"/>
                  </a:lnTo>
                  <a:lnTo>
                    <a:pt x="13" y="76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95" name="Freeform 194"/>
            <p:cNvSpPr>
              <a:spLocks noEditPoints="1"/>
            </p:cNvSpPr>
            <p:nvPr/>
          </p:nvSpPr>
          <p:spPr bwMode="auto">
            <a:xfrm>
              <a:off x="4212" y="3952"/>
              <a:ext cx="40" cy="60"/>
            </a:xfrm>
            <a:custGeom>
              <a:avLst/>
              <a:gdLst>
                <a:gd name="T0" fmla="*/ 8 w 40"/>
                <a:gd name="T1" fmla="*/ 60 h 60"/>
                <a:gd name="T2" fmla="*/ 0 w 40"/>
                <a:gd name="T3" fmla="*/ 60 h 60"/>
                <a:gd name="T4" fmla="*/ 0 w 40"/>
                <a:gd name="T5" fmla="*/ 0 h 60"/>
                <a:gd name="T6" fmla="*/ 8 w 40"/>
                <a:gd name="T7" fmla="*/ 0 h 60"/>
                <a:gd name="T8" fmla="*/ 8 w 40"/>
                <a:gd name="T9" fmla="*/ 24 h 60"/>
                <a:gd name="T10" fmla="*/ 14 w 40"/>
                <a:gd name="T11" fmla="*/ 19 h 60"/>
                <a:gd name="T12" fmla="*/ 21 w 40"/>
                <a:gd name="T13" fmla="*/ 16 h 60"/>
                <a:gd name="T14" fmla="*/ 24 w 40"/>
                <a:gd name="T15" fmla="*/ 16 h 60"/>
                <a:gd name="T16" fmla="*/ 29 w 40"/>
                <a:gd name="T17" fmla="*/ 19 h 60"/>
                <a:gd name="T18" fmla="*/ 32 w 40"/>
                <a:gd name="T19" fmla="*/ 19 h 60"/>
                <a:gd name="T20" fmla="*/ 35 w 40"/>
                <a:gd name="T21" fmla="*/ 21 h 60"/>
                <a:gd name="T22" fmla="*/ 37 w 40"/>
                <a:gd name="T23" fmla="*/ 26 h 60"/>
                <a:gd name="T24" fmla="*/ 37 w 40"/>
                <a:gd name="T25" fmla="*/ 29 h 60"/>
                <a:gd name="T26" fmla="*/ 40 w 40"/>
                <a:gd name="T27" fmla="*/ 34 h 60"/>
                <a:gd name="T28" fmla="*/ 40 w 40"/>
                <a:gd name="T29" fmla="*/ 37 h 60"/>
                <a:gd name="T30" fmla="*/ 37 w 40"/>
                <a:gd name="T31" fmla="*/ 47 h 60"/>
                <a:gd name="T32" fmla="*/ 35 w 40"/>
                <a:gd name="T33" fmla="*/ 55 h 60"/>
                <a:gd name="T34" fmla="*/ 27 w 40"/>
                <a:gd name="T35" fmla="*/ 60 h 60"/>
                <a:gd name="T36" fmla="*/ 21 w 40"/>
                <a:gd name="T37" fmla="*/ 60 h 60"/>
                <a:gd name="T38" fmla="*/ 16 w 40"/>
                <a:gd name="T39" fmla="*/ 60 h 60"/>
                <a:gd name="T40" fmla="*/ 14 w 40"/>
                <a:gd name="T41" fmla="*/ 58 h 60"/>
                <a:gd name="T42" fmla="*/ 8 w 40"/>
                <a:gd name="T43" fmla="*/ 55 h 60"/>
                <a:gd name="T44" fmla="*/ 8 w 40"/>
                <a:gd name="T45" fmla="*/ 60 h 60"/>
                <a:gd name="T46" fmla="*/ 8 w 40"/>
                <a:gd name="T47" fmla="*/ 40 h 60"/>
                <a:gd name="T48" fmla="*/ 11 w 40"/>
                <a:gd name="T49" fmla="*/ 45 h 60"/>
                <a:gd name="T50" fmla="*/ 11 w 40"/>
                <a:gd name="T51" fmla="*/ 50 h 60"/>
                <a:gd name="T52" fmla="*/ 16 w 40"/>
                <a:gd name="T53" fmla="*/ 53 h 60"/>
                <a:gd name="T54" fmla="*/ 19 w 40"/>
                <a:gd name="T55" fmla="*/ 55 h 60"/>
                <a:gd name="T56" fmla="*/ 24 w 40"/>
                <a:gd name="T57" fmla="*/ 53 h 60"/>
                <a:gd name="T58" fmla="*/ 27 w 40"/>
                <a:gd name="T59" fmla="*/ 50 h 60"/>
                <a:gd name="T60" fmla="*/ 29 w 40"/>
                <a:gd name="T61" fmla="*/ 45 h 60"/>
                <a:gd name="T62" fmla="*/ 32 w 40"/>
                <a:gd name="T63" fmla="*/ 40 h 60"/>
                <a:gd name="T64" fmla="*/ 29 w 40"/>
                <a:gd name="T65" fmla="*/ 32 h 60"/>
                <a:gd name="T66" fmla="*/ 27 w 40"/>
                <a:gd name="T67" fmla="*/ 26 h 60"/>
                <a:gd name="T68" fmla="*/ 24 w 40"/>
                <a:gd name="T69" fmla="*/ 24 h 60"/>
                <a:gd name="T70" fmla="*/ 21 w 40"/>
                <a:gd name="T71" fmla="*/ 24 h 60"/>
                <a:gd name="T72" fmla="*/ 16 w 40"/>
                <a:gd name="T73" fmla="*/ 24 h 60"/>
                <a:gd name="T74" fmla="*/ 14 w 40"/>
                <a:gd name="T75" fmla="*/ 26 h 60"/>
                <a:gd name="T76" fmla="*/ 11 w 40"/>
                <a:gd name="T77" fmla="*/ 32 h 60"/>
                <a:gd name="T78" fmla="*/ 8 w 40"/>
                <a:gd name="T79" fmla="*/ 40 h 60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w 40"/>
                <a:gd name="T121" fmla="*/ 0 h 60"/>
                <a:gd name="T122" fmla="*/ 40 w 40"/>
                <a:gd name="T123" fmla="*/ 60 h 60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T120" t="T121" r="T122" b="T123"/>
              <a:pathLst>
                <a:path w="40" h="60">
                  <a:moveTo>
                    <a:pt x="8" y="60"/>
                  </a:moveTo>
                  <a:lnTo>
                    <a:pt x="0" y="60"/>
                  </a:lnTo>
                  <a:lnTo>
                    <a:pt x="0" y="0"/>
                  </a:lnTo>
                  <a:lnTo>
                    <a:pt x="8" y="0"/>
                  </a:lnTo>
                  <a:lnTo>
                    <a:pt x="8" y="24"/>
                  </a:lnTo>
                  <a:lnTo>
                    <a:pt x="14" y="19"/>
                  </a:lnTo>
                  <a:lnTo>
                    <a:pt x="21" y="16"/>
                  </a:lnTo>
                  <a:lnTo>
                    <a:pt x="24" y="16"/>
                  </a:lnTo>
                  <a:lnTo>
                    <a:pt x="29" y="19"/>
                  </a:lnTo>
                  <a:lnTo>
                    <a:pt x="32" y="19"/>
                  </a:lnTo>
                  <a:lnTo>
                    <a:pt x="35" y="21"/>
                  </a:lnTo>
                  <a:lnTo>
                    <a:pt x="37" y="26"/>
                  </a:lnTo>
                  <a:lnTo>
                    <a:pt x="37" y="29"/>
                  </a:lnTo>
                  <a:lnTo>
                    <a:pt x="40" y="34"/>
                  </a:lnTo>
                  <a:lnTo>
                    <a:pt x="40" y="37"/>
                  </a:lnTo>
                  <a:lnTo>
                    <a:pt x="37" y="47"/>
                  </a:lnTo>
                  <a:lnTo>
                    <a:pt x="35" y="55"/>
                  </a:lnTo>
                  <a:lnTo>
                    <a:pt x="27" y="60"/>
                  </a:lnTo>
                  <a:lnTo>
                    <a:pt x="21" y="60"/>
                  </a:lnTo>
                  <a:lnTo>
                    <a:pt x="16" y="60"/>
                  </a:lnTo>
                  <a:lnTo>
                    <a:pt x="14" y="58"/>
                  </a:lnTo>
                  <a:lnTo>
                    <a:pt x="8" y="55"/>
                  </a:lnTo>
                  <a:lnTo>
                    <a:pt x="8" y="60"/>
                  </a:lnTo>
                  <a:close/>
                  <a:moveTo>
                    <a:pt x="8" y="40"/>
                  </a:moveTo>
                  <a:lnTo>
                    <a:pt x="11" y="45"/>
                  </a:lnTo>
                  <a:lnTo>
                    <a:pt x="11" y="50"/>
                  </a:lnTo>
                  <a:lnTo>
                    <a:pt x="16" y="53"/>
                  </a:lnTo>
                  <a:lnTo>
                    <a:pt x="19" y="55"/>
                  </a:lnTo>
                  <a:lnTo>
                    <a:pt x="24" y="53"/>
                  </a:lnTo>
                  <a:lnTo>
                    <a:pt x="27" y="50"/>
                  </a:lnTo>
                  <a:lnTo>
                    <a:pt x="29" y="45"/>
                  </a:lnTo>
                  <a:lnTo>
                    <a:pt x="32" y="40"/>
                  </a:lnTo>
                  <a:lnTo>
                    <a:pt x="29" y="32"/>
                  </a:lnTo>
                  <a:lnTo>
                    <a:pt x="27" y="26"/>
                  </a:lnTo>
                  <a:lnTo>
                    <a:pt x="24" y="24"/>
                  </a:lnTo>
                  <a:lnTo>
                    <a:pt x="21" y="24"/>
                  </a:lnTo>
                  <a:lnTo>
                    <a:pt x="16" y="24"/>
                  </a:lnTo>
                  <a:lnTo>
                    <a:pt x="14" y="26"/>
                  </a:lnTo>
                  <a:lnTo>
                    <a:pt x="11" y="32"/>
                  </a:lnTo>
                  <a:lnTo>
                    <a:pt x="8" y="4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96" name="Freeform 195"/>
            <p:cNvSpPr>
              <a:spLocks/>
            </p:cNvSpPr>
            <p:nvPr/>
          </p:nvSpPr>
          <p:spPr bwMode="auto">
            <a:xfrm>
              <a:off x="4257" y="3952"/>
              <a:ext cx="21" cy="76"/>
            </a:xfrm>
            <a:custGeom>
              <a:avLst/>
              <a:gdLst>
                <a:gd name="T0" fmla="*/ 5 w 21"/>
                <a:gd name="T1" fmla="*/ 76 h 76"/>
                <a:gd name="T2" fmla="*/ 0 w 21"/>
                <a:gd name="T3" fmla="*/ 76 h 76"/>
                <a:gd name="T4" fmla="*/ 8 w 21"/>
                <a:gd name="T5" fmla="*/ 63 h 76"/>
                <a:gd name="T6" fmla="*/ 11 w 21"/>
                <a:gd name="T7" fmla="*/ 53 h 76"/>
                <a:gd name="T8" fmla="*/ 13 w 21"/>
                <a:gd name="T9" fmla="*/ 40 h 76"/>
                <a:gd name="T10" fmla="*/ 11 w 21"/>
                <a:gd name="T11" fmla="*/ 32 h 76"/>
                <a:gd name="T12" fmla="*/ 11 w 21"/>
                <a:gd name="T13" fmla="*/ 24 h 76"/>
                <a:gd name="T14" fmla="*/ 8 w 21"/>
                <a:gd name="T15" fmla="*/ 19 h 76"/>
                <a:gd name="T16" fmla="*/ 8 w 21"/>
                <a:gd name="T17" fmla="*/ 13 h 76"/>
                <a:gd name="T18" fmla="*/ 5 w 21"/>
                <a:gd name="T19" fmla="*/ 8 h 76"/>
                <a:gd name="T20" fmla="*/ 0 w 21"/>
                <a:gd name="T21" fmla="*/ 0 h 76"/>
                <a:gd name="T22" fmla="*/ 5 w 21"/>
                <a:gd name="T23" fmla="*/ 0 h 76"/>
                <a:gd name="T24" fmla="*/ 13 w 21"/>
                <a:gd name="T25" fmla="*/ 11 h 76"/>
                <a:gd name="T26" fmla="*/ 16 w 21"/>
                <a:gd name="T27" fmla="*/ 21 h 76"/>
                <a:gd name="T28" fmla="*/ 18 w 21"/>
                <a:gd name="T29" fmla="*/ 29 h 76"/>
                <a:gd name="T30" fmla="*/ 21 w 21"/>
                <a:gd name="T31" fmla="*/ 40 h 76"/>
                <a:gd name="T32" fmla="*/ 18 w 21"/>
                <a:gd name="T33" fmla="*/ 50 h 76"/>
                <a:gd name="T34" fmla="*/ 16 w 21"/>
                <a:gd name="T35" fmla="*/ 60 h 76"/>
                <a:gd name="T36" fmla="*/ 11 w 21"/>
                <a:gd name="T37" fmla="*/ 68 h 76"/>
                <a:gd name="T38" fmla="*/ 5 w 21"/>
                <a:gd name="T39" fmla="*/ 76 h 7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21"/>
                <a:gd name="T61" fmla="*/ 0 h 76"/>
                <a:gd name="T62" fmla="*/ 21 w 21"/>
                <a:gd name="T63" fmla="*/ 76 h 7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21" h="76">
                  <a:moveTo>
                    <a:pt x="5" y="76"/>
                  </a:moveTo>
                  <a:lnTo>
                    <a:pt x="0" y="76"/>
                  </a:lnTo>
                  <a:lnTo>
                    <a:pt x="8" y="63"/>
                  </a:lnTo>
                  <a:lnTo>
                    <a:pt x="11" y="53"/>
                  </a:lnTo>
                  <a:lnTo>
                    <a:pt x="13" y="40"/>
                  </a:lnTo>
                  <a:lnTo>
                    <a:pt x="11" y="32"/>
                  </a:lnTo>
                  <a:lnTo>
                    <a:pt x="11" y="24"/>
                  </a:lnTo>
                  <a:lnTo>
                    <a:pt x="8" y="19"/>
                  </a:lnTo>
                  <a:lnTo>
                    <a:pt x="8" y="13"/>
                  </a:lnTo>
                  <a:lnTo>
                    <a:pt x="5" y="8"/>
                  </a:lnTo>
                  <a:lnTo>
                    <a:pt x="0" y="0"/>
                  </a:lnTo>
                  <a:lnTo>
                    <a:pt x="5" y="0"/>
                  </a:lnTo>
                  <a:lnTo>
                    <a:pt x="13" y="11"/>
                  </a:lnTo>
                  <a:lnTo>
                    <a:pt x="16" y="21"/>
                  </a:lnTo>
                  <a:lnTo>
                    <a:pt x="18" y="29"/>
                  </a:lnTo>
                  <a:lnTo>
                    <a:pt x="21" y="40"/>
                  </a:lnTo>
                  <a:lnTo>
                    <a:pt x="18" y="50"/>
                  </a:lnTo>
                  <a:lnTo>
                    <a:pt x="16" y="60"/>
                  </a:lnTo>
                  <a:lnTo>
                    <a:pt x="11" y="68"/>
                  </a:lnTo>
                  <a:lnTo>
                    <a:pt x="5" y="76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97" name="Freeform 196"/>
            <p:cNvSpPr>
              <a:spLocks/>
            </p:cNvSpPr>
            <p:nvPr/>
          </p:nvSpPr>
          <p:spPr bwMode="auto">
            <a:xfrm>
              <a:off x="294" y="3952"/>
              <a:ext cx="19" cy="76"/>
            </a:xfrm>
            <a:custGeom>
              <a:avLst/>
              <a:gdLst>
                <a:gd name="T0" fmla="*/ 14 w 19"/>
                <a:gd name="T1" fmla="*/ 76 h 76"/>
                <a:gd name="T2" fmla="*/ 8 w 19"/>
                <a:gd name="T3" fmla="*/ 68 h 76"/>
                <a:gd name="T4" fmla="*/ 3 w 19"/>
                <a:gd name="T5" fmla="*/ 60 h 76"/>
                <a:gd name="T6" fmla="*/ 0 w 19"/>
                <a:gd name="T7" fmla="*/ 50 h 76"/>
                <a:gd name="T8" fmla="*/ 0 w 19"/>
                <a:gd name="T9" fmla="*/ 40 h 76"/>
                <a:gd name="T10" fmla="*/ 0 w 19"/>
                <a:gd name="T11" fmla="*/ 29 h 76"/>
                <a:gd name="T12" fmla="*/ 3 w 19"/>
                <a:gd name="T13" fmla="*/ 21 h 76"/>
                <a:gd name="T14" fmla="*/ 8 w 19"/>
                <a:gd name="T15" fmla="*/ 11 h 76"/>
                <a:gd name="T16" fmla="*/ 14 w 19"/>
                <a:gd name="T17" fmla="*/ 0 h 76"/>
                <a:gd name="T18" fmla="*/ 19 w 19"/>
                <a:gd name="T19" fmla="*/ 0 h 76"/>
                <a:gd name="T20" fmla="*/ 16 w 19"/>
                <a:gd name="T21" fmla="*/ 8 h 76"/>
                <a:gd name="T22" fmla="*/ 14 w 19"/>
                <a:gd name="T23" fmla="*/ 13 h 76"/>
                <a:gd name="T24" fmla="*/ 11 w 19"/>
                <a:gd name="T25" fmla="*/ 19 h 76"/>
                <a:gd name="T26" fmla="*/ 8 w 19"/>
                <a:gd name="T27" fmla="*/ 24 h 76"/>
                <a:gd name="T28" fmla="*/ 8 w 19"/>
                <a:gd name="T29" fmla="*/ 32 h 76"/>
                <a:gd name="T30" fmla="*/ 8 w 19"/>
                <a:gd name="T31" fmla="*/ 40 h 76"/>
                <a:gd name="T32" fmla="*/ 8 w 19"/>
                <a:gd name="T33" fmla="*/ 53 h 76"/>
                <a:gd name="T34" fmla="*/ 14 w 19"/>
                <a:gd name="T35" fmla="*/ 63 h 76"/>
                <a:gd name="T36" fmla="*/ 19 w 19"/>
                <a:gd name="T37" fmla="*/ 76 h 76"/>
                <a:gd name="T38" fmla="*/ 14 w 19"/>
                <a:gd name="T39" fmla="*/ 76 h 7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19"/>
                <a:gd name="T61" fmla="*/ 0 h 76"/>
                <a:gd name="T62" fmla="*/ 19 w 19"/>
                <a:gd name="T63" fmla="*/ 76 h 7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19" h="76">
                  <a:moveTo>
                    <a:pt x="14" y="76"/>
                  </a:moveTo>
                  <a:lnTo>
                    <a:pt x="8" y="68"/>
                  </a:lnTo>
                  <a:lnTo>
                    <a:pt x="3" y="60"/>
                  </a:lnTo>
                  <a:lnTo>
                    <a:pt x="0" y="50"/>
                  </a:lnTo>
                  <a:lnTo>
                    <a:pt x="0" y="40"/>
                  </a:lnTo>
                  <a:lnTo>
                    <a:pt x="0" y="29"/>
                  </a:lnTo>
                  <a:lnTo>
                    <a:pt x="3" y="21"/>
                  </a:lnTo>
                  <a:lnTo>
                    <a:pt x="8" y="11"/>
                  </a:lnTo>
                  <a:lnTo>
                    <a:pt x="14" y="0"/>
                  </a:lnTo>
                  <a:lnTo>
                    <a:pt x="19" y="0"/>
                  </a:lnTo>
                  <a:lnTo>
                    <a:pt x="16" y="8"/>
                  </a:lnTo>
                  <a:lnTo>
                    <a:pt x="14" y="13"/>
                  </a:lnTo>
                  <a:lnTo>
                    <a:pt x="11" y="19"/>
                  </a:lnTo>
                  <a:lnTo>
                    <a:pt x="8" y="24"/>
                  </a:lnTo>
                  <a:lnTo>
                    <a:pt x="8" y="32"/>
                  </a:lnTo>
                  <a:lnTo>
                    <a:pt x="8" y="40"/>
                  </a:lnTo>
                  <a:lnTo>
                    <a:pt x="8" y="53"/>
                  </a:lnTo>
                  <a:lnTo>
                    <a:pt x="14" y="63"/>
                  </a:lnTo>
                  <a:lnTo>
                    <a:pt x="19" y="76"/>
                  </a:lnTo>
                  <a:lnTo>
                    <a:pt x="14" y="76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98" name="Freeform 197"/>
            <p:cNvSpPr>
              <a:spLocks noEditPoints="1"/>
            </p:cNvSpPr>
            <p:nvPr/>
          </p:nvSpPr>
          <p:spPr bwMode="auto">
            <a:xfrm>
              <a:off x="321" y="3968"/>
              <a:ext cx="39" cy="44"/>
            </a:xfrm>
            <a:custGeom>
              <a:avLst/>
              <a:gdLst>
                <a:gd name="T0" fmla="*/ 23 w 39"/>
                <a:gd name="T1" fmla="*/ 42 h 44"/>
                <a:gd name="T2" fmla="*/ 15 w 39"/>
                <a:gd name="T3" fmla="*/ 44 h 44"/>
                <a:gd name="T4" fmla="*/ 8 w 39"/>
                <a:gd name="T5" fmla="*/ 44 h 44"/>
                <a:gd name="T6" fmla="*/ 0 w 39"/>
                <a:gd name="T7" fmla="*/ 37 h 44"/>
                <a:gd name="T8" fmla="*/ 0 w 39"/>
                <a:gd name="T9" fmla="*/ 29 h 44"/>
                <a:gd name="T10" fmla="*/ 2 w 39"/>
                <a:gd name="T11" fmla="*/ 24 h 44"/>
                <a:gd name="T12" fmla="*/ 5 w 39"/>
                <a:gd name="T13" fmla="*/ 21 h 44"/>
                <a:gd name="T14" fmla="*/ 10 w 39"/>
                <a:gd name="T15" fmla="*/ 21 h 44"/>
                <a:gd name="T16" fmla="*/ 21 w 39"/>
                <a:gd name="T17" fmla="*/ 18 h 44"/>
                <a:gd name="T18" fmla="*/ 26 w 39"/>
                <a:gd name="T19" fmla="*/ 16 h 44"/>
                <a:gd name="T20" fmla="*/ 26 w 39"/>
                <a:gd name="T21" fmla="*/ 10 h 44"/>
                <a:gd name="T22" fmla="*/ 21 w 39"/>
                <a:gd name="T23" fmla="*/ 8 h 44"/>
                <a:gd name="T24" fmla="*/ 13 w 39"/>
                <a:gd name="T25" fmla="*/ 8 h 44"/>
                <a:gd name="T26" fmla="*/ 10 w 39"/>
                <a:gd name="T27" fmla="*/ 10 h 44"/>
                <a:gd name="T28" fmla="*/ 0 w 39"/>
                <a:gd name="T29" fmla="*/ 13 h 44"/>
                <a:gd name="T30" fmla="*/ 2 w 39"/>
                <a:gd name="T31" fmla="*/ 5 h 44"/>
                <a:gd name="T32" fmla="*/ 10 w 39"/>
                <a:gd name="T33" fmla="*/ 3 h 44"/>
                <a:gd name="T34" fmla="*/ 18 w 39"/>
                <a:gd name="T35" fmla="*/ 0 h 44"/>
                <a:gd name="T36" fmla="*/ 29 w 39"/>
                <a:gd name="T37" fmla="*/ 3 h 44"/>
                <a:gd name="T38" fmla="*/ 34 w 39"/>
                <a:gd name="T39" fmla="*/ 5 h 44"/>
                <a:gd name="T40" fmla="*/ 36 w 39"/>
                <a:gd name="T41" fmla="*/ 10 h 44"/>
                <a:gd name="T42" fmla="*/ 36 w 39"/>
                <a:gd name="T43" fmla="*/ 16 h 44"/>
                <a:gd name="T44" fmla="*/ 36 w 39"/>
                <a:gd name="T45" fmla="*/ 34 h 44"/>
                <a:gd name="T46" fmla="*/ 36 w 39"/>
                <a:gd name="T47" fmla="*/ 42 h 44"/>
                <a:gd name="T48" fmla="*/ 31 w 39"/>
                <a:gd name="T49" fmla="*/ 44 h 44"/>
                <a:gd name="T50" fmla="*/ 29 w 39"/>
                <a:gd name="T51" fmla="*/ 39 h 44"/>
                <a:gd name="T52" fmla="*/ 23 w 39"/>
                <a:gd name="T53" fmla="*/ 26 h 44"/>
                <a:gd name="T54" fmla="*/ 13 w 39"/>
                <a:gd name="T55" fmla="*/ 26 h 44"/>
                <a:gd name="T56" fmla="*/ 8 w 39"/>
                <a:gd name="T57" fmla="*/ 29 h 44"/>
                <a:gd name="T58" fmla="*/ 8 w 39"/>
                <a:gd name="T59" fmla="*/ 31 h 44"/>
                <a:gd name="T60" fmla="*/ 8 w 39"/>
                <a:gd name="T61" fmla="*/ 34 h 44"/>
                <a:gd name="T62" fmla="*/ 10 w 39"/>
                <a:gd name="T63" fmla="*/ 39 h 44"/>
                <a:gd name="T64" fmla="*/ 18 w 39"/>
                <a:gd name="T65" fmla="*/ 37 h 44"/>
                <a:gd name="T66" fmla="*/ 23 w 39"/>
                <a:gd name="T67" fmla="*/ 34 h 44"/>
                <a:gd name="T68" fmla="*/ 26 w 39"/>
                <a:gd name="T69" fmla="*/ 29 h 44"/>
                <a:gd name="T70" fmla="*/ 26 w 39"/>
                <a:gd name="T71" fmla="*/ 24 h 44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39"/>
                <a:gd name="T109" fmla="*/ 0 h 44"/>
                <a:gd name="T110" fmla="*/ 39 w 39"/>
                <a:gd name="T111" fmla="*/ 44 h 44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39" h="44">
                  <a:moveTo>
                    <a:pt x="29" y="39"/>
                  </a:moveTo>
                  <a:lnTo>
                    <a:pt x="23" y="42"/>
                  </a:lnTo>
                  <a:lnTo>
                    <a:pt x="21" y="44"/>
                  </a:lnTo>
                  <a:lnTo>
                    <a:pt x="15" y="44"/>
                  </a:lnTo>
                  <a:lnTo>
                    <a:pt x="13" y="44"/>
                  </a:lnTo>
                  <a:lnTo>
                    <a:pt x="8" y="44"/>
                  </a:lnTo>
                  <a:lnTo>
                    <a:pt x="2" y="42"/>
                  </a:lnTo>
                  <a:lnTo>
                    <a:pt x="0" y="37"/>
                  </a:lnTo>
                  <a:lnTo>
                    <a:pt x="0" y="34"/>
                  </a:lnTo>
                  <a:lnTo>
                    <a:pt x="0" y="29"/>
                  </a:lnTo>
                  <a:lnTo>
                    <a:pt x="0" y="26"/>
                  </a:lnTo>
                  <a:lnTo>
                    <a:pt x="2" y="24"/>
                  </a:lnTo>
                  <a:lnTo>
                    <a:pt x="5" y="24"/>
                  </a:lnTo>
                  <a:lnTo>
                    <a:pt x="5" y="21"/>
                  </a:lnTo>
                  <a:lnTo>
                    <a:pt x="8" y="21"/>
                  </a:lnTo>
                  <a:lnTo>
                    <a:pt x="10" y="21"/>
                  </a:lnTo>
                  <a:lnTo>
                    <a:pt x="15" y="18"/>
                  </a:lnTo>
                  <a:lnTo>
                    <a:pt x="21" y="18"/>
                  </a:lnTo>
                  <a:lnTo>
                    <a:pt x="26" y="16"/>
                  </a:lnTo>
                  <a:lnTo>
                    <a:pt x="26" y="10"/>
                  </a:lnTo>
                  <a:lnTo>
                    <a:pt x="21" y="8"/>
                  </a:lnTo>
                  <a:lnTo>
                    <a:pt x="18" y="8"/>
                  </a:lnTo>
                  <a:lnTo>
                    <a:pt x="13" y="8"/>
                  </a:lnTo>
                  <a:lnTo>
                    <a:pt x="10" y="8"/>
                  </a:lnTo>
                  <a:lnTo>
                    <a:pt x="10" y="10"/>
                  </a:lnTo>
                  <a:lnTo>
                    <a:pt x="8" y="13"/>
                  </a:lnTo>
                  <a:lnTo>
                    <a:pt x="0" y="13"/>
                  </a:lnTo>
                  <a:lnTo>
                    <a:pt x="0" y="8"/>
                  </a:lnTo>
                  <a:lnTo>
                    <a:pt x="2" y="5"/>
                  </a:lnTo>
                  <a:lnTo>
                    <a:pt x="5" y="3"/>
                  </a:lnTo>
                  <a:lnTo>
                    <a:pt x="10" y="3"/>
                  </a:lnTo>
                  <a:lnTo>
                    <a:pt x="13" y="0"/>
                  </a:lnTo>
                  <a:lnTo>
                    <a:pt x="18" y="0"/>
                  </a:lnTo>
                  <a:lnTo>
                    <a:pt x="23" y="0"/>
                  </a:lnTo>
                  <a:lnTo>
                    <a:pt x="29" y="3"/>
                  </a:lnTo>
                  <a:lnTo>
                    <a:pt x="31" y="3"/>
                  </a:lnTo>
                  <a:lnTo>
                    <a:pt x="34" y="5"/>
                  </a:lnTo>
                  <a:lnTo>
                    <a:pt x="34" y="8"/>
                  </a:lnTo>
                  <a:lnTo>
                    <a:pt x="36" y="10"/>
                  </a:lnTo>
                  <a:lnTo>
                    <a:pt x="36" y="13"/>
                  </a:lnTo>
                  <a:lnTo>
                    <a:pt x="36" y="16"/>
                  </a:lnTo>
                  <a:lnTo>
                    <a:pt x="36" y="26"/>
                  </a:lnTo>
                  <a:lnTo>
                    <a:pt x="36" y="34"/>
                  </a:lnTo>
                  <a:lnTo>
                    <a:pt x="36" y="39"/>
                  </a:lnTo>
                  <a:lnTo>
                    <a:pt x="36" y="42"/>
                  </a:lnTo>
                  <a:lnTo>
                    <a:pt x="39" y="44"/>
                  </a:lnTo>
                  <a:lnTo>
                    <a:pt x="31" y="44"/>
                  </a:lnTo>
                  <a:lnTo>
                    <a:pt x="29" y="42"/>
                  </a:lnTo>
                  <a:lnTo>
                    <a:pt x="29" y="39"/>
                  </a:lnTo>
                  <a:close/>
                  <a:moveTo>
                    <a:pt x="26" y="24"/>
                  </a:moveTo>
                  <a:lnTo>
                    <a:pt x="23" y="26"/>
                  </a:lnTo>
                  <a:lnTo>
                    <a:pt x="15" y="26"/>
                  </a:lnTo>
                  <a:lnTo>
                    <a:pt x="13" y="26"/>
                  </a:lnTo>
                  <a:lnTo>
                    <a:pt x="10" y="26"/>
                  </a:lnTo>
                  <a:lnTo>
                    <a:pt x="8" y="29"/>
                  </a:lnTo>
                  <a:lnTo>
                    <a:pt x="8" y="31"/>
                  </a:lnTo>
                  <a:lnTo>
                    <a:pt x="8" y="34"/>
                  </a:lnTo>
                  <a:lnTo>
                    <a:pt x="8" y="37"/>
                  </a:lnTo>
                  <a:lnTo>
                    <a:pt x="10" y="39"/>
                  </a:lnTo>
                  <a:lnTo>
                    <a:pt x="15" y="39"/>
                  </a:lnTo>
                  <a:lnTo>
                    <a:pt x="18" y="37"/>
                  </a:lnTo>
                  <a:lnTo>
                    <a:pt x="21" y="37"/>
                  </a:lnTo>
                  <a:lnTo>
                    <a:pt x="23" y="34"/>
                  </a:lnTo>
                  <a:lnTo>
                    <a:pt x="26" y="31"/>
                  </a:lnTo>
                  <a:lnTo>
                    <a:pt x="26" y="29"/>
                  </a:lnTo>
                  <a:lnTo>
                    <a:pt x="26" y="26"/>
                  </a:lnTo>
                  <a:lnTo>
                    <a:pt x="26" y="24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99" name="Freeform 198"/>
            <p:cNvSpPr>
              <a:spLocks/>
            </p:cNvSpPr>
            <p:nvPr/>
          </p:nvSpPr>
          <p:spPr bwMode="auto">
            <a:xfrm>
              <a:off x="365" y="3952"/>
              <a:ext cx="21" cy="76"/>
            </a:xfrm>
            <a:custGeom>
              <a:avLst/>
              <a:gdLst>
                <a:gd name="T0" fmla="*/ 6 w 21"/>
                <a:gd name="T1" fmla="*/ 76 h 76"/>
                <a:gd name="T2" fmla="*/ 0 w 21"/>
                <a:gd name="T3" fmla="*/ 76 h 76"/>
                <a:gd name="T4" fmla="*/ 8 w 21"/>
                <a:gd name="T5" fmla="*/ 63 h 76"/>
                <a:gd name="T6" fmla="*/ 11 w 21"/>
                <a:gd name="T7" fmla="*/ 53 h 76"/>
                <a:gd name="T8" fmla="*/ 13 w 21"/>
                <a:gd name="T9" fmla="*/ 40 h 76"/>
                <a:gd name="T10" fmla="*/ 11 w 21"/>
                <a:gd name="T11" fmla="*/ 32 h 76"/>
                <a:gd name="T12" fmla="*/ 11 w 21"/>
                <a:gd name="T13" fmla="*/ 24 h 76"/>
                <a:gd name="T14" fmla="*/ 8 w 21"/>
                <a:gd name="T15" fmla="*/ 19 h 76"/>
                <a:gd name="T16" fmla="*/ 8 w 21"/>
                <a:gd name="T17" fmla="*/ 13 h 76"/>
                <a:gd name="T18" fmla="*/ 6 w 21"/>
                <a:gd name="T19" fmla="*/ 8 h 76"/>
                <a:gd name="T20" fmla="*/ 0 w 21"/>
                <a:gd name="T21" fmla="*/ 0 h 76"/>
                <a:gd name="T22" fmla="*/ 6 w 21"/>
                <a:gd name="T23" fmla="*/ 0 h 76"/>
                <a:gd name="T24" fmla="*/ 13 w 21"/>
                <a:gd name="T25" fmla="*/ 11 h 76"/>
                <a:gd name="T26" fmla="*/ 16 w 21"/>
                <a:gd name="T27" fmla="*/ 21 h 76"/>
                <a:gd name="T28" fmla="*/ 19 w 21"/>
                <a:gd name="T29" fmla="*/ 29 h 76"/>
                <a:gd name="T30" fmla="*/ 21 w 21"/>
                <a:gd name="T31" fmla="*/ 40 h 76"/>
                <a:gd name="T32" fmla="*/ 19 w 21"/>
                <a:gd name="T33" fmla="*/ 50 h 76"/>
                <a:gd name="T34" fmla="*/ 16 w 21"/>
                <a:gd name="T35" fmla="*/ 60 h 76"/>
                <a:gd name="T36" fmla="*/ 11 w 21"/>
                <a:gd name="T37" fmla="*/ 68 h 76"/>
                <a:gd name="T38" fmla="*/ 6 w 21"/>
                <a:gd name="T39" fmla="*/ 76 h 7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21"/>
                <a:gd name="T61" fmla="*/ 0 h 76"/>
                <a:gd name="T62" fmla="*/ 21 w 21"/>
                <a:gd name="T63" fmla="*/ 76 h 7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21" h="76">
                  <a:moveTo>
                    <a:pt x="6" y="76"/>
                  </a:moveTo>
                  <a:lnTo>
                    <a:pt x="0" y="76"/>
                  </a:lnTo>
                  <a:lnTo>
                    <a:pt x="8" y="63"/>
                  </a:lnTo>
                  <a:lnTo>
                    <a:pt x="11" y="53"/>
                  </a:lnTo>
                  <a:lnTo>
                    <a:pt x="13" y="40"/>
                  </a:lnTo>
                  <a:lnTo>
                    <a:pt x="11" y="32"/>
                  </a:lnTo>
                  <a:lnTo>
                    <a:pt x="11" y="24"/>
                  </a:lnTo>
                  <a:lnTo>
                    <a:pt x="8" y="19"/>
                  </a:lnTo>
                  <a:lnTo>
                    <a:pt x="8" y="13"/>
                  </a:lnTo>
                  <a:lnTo>
                    <a:pt x="6" y="8"/>
                  </a:lnTo>
                  <a:lnTo>
                    <a:pt x="0" y="0"/>
                  </a:lnTo>
                  <a:lnTo>
                    <a:pt x="6" y="0"/>
                  </a:lnTo>
                  <a:lnTo>
                    <a:pt x="13" y="11"/>
                  </a:lnTo>
                  <a:lnTo>
                    <a:pt x="16" y="21"/>
                  </a:lnTo>
                  <a:lnTo>
                    <a:pt x="19" y="29"/>
                  </a:lnTo>
                  <a:lnTo>
                    <a:pt x="21" y="40"/>
                  </a:lnTo>
                  <a:lnTo>
                    <a:pt x="19" y="50"/>
                  </a:lnTo>
                  <a:lnTo>
                    <a:pt x="16" y="60"/>
                  </a:lnTo>
                  <a:lnTo>
                    <a:pt x="11" y="68"/>
                  </a:lnTo>
                  <a:lnTo>
                    <a:pt x="6" y="76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00" name="Freeform 199"/>
            <p:cNvSpPr>
              <a:spLocks/>
            </p:cNvSpPr>
            <p:nvPr/>
          </p:nvSpPr>
          <p:spPr bwMode="auto">
            <a:xfrm>
              <a:off x="137" y="2906"/>
              <a:ext cx="53" cy="63"/>
            </a:xfrm>
            <a:custGeom>
              <a:avLst/>
              <a:gdLst>
                <a:gd name="T0" fmla="*/ 45 w 53"/>
                <a:gd name="T1" fmla="*/ 39 h 63"/>
                <a:gd name="T2" fmla="*/ 53 w 53"/>
                <a:gd name="T3" fmla="*/ 42 h 63"/>
                <a:gd name="T4" fmla="*/ 47 w 53"/>
                <a:gd name="T5" fmla="*/ 50 h 63"/>
                <a:gd name="T6" fmla="*/ 42 w 53"/>
                <a:gd name="T7" fmla="*/ 57 h 63"/>
                <a:gd name="T8" fmla="*/ 37 w 53"/>
                <a:gd name="T9" fmla="*/ 60 h 63"/>
                <a:gd name="T10" fmla="*/ 26 w 53"/>
                <a:gd name="T11" fmla="*/ 63 h 63"/>
                <a:gd name="T12" fmla="*/ 18 w 53"/>
                <a:gd name="T13" fmla="*/ 60 h 63"/>
                <a:gd name="T14" fmla="*/ 13 w 53"/>
                <a:gd name="T15" fmla="*/ 57 h 63"/>
                <a:gd name="T16" fmla="*/ 8 w 53"/>
                <a:gd name="T17" fmla="*/ 52 h 63"/>
                <a:gd name="T18" fmla="*/ 3 w 53"/>
                <a:gd name="T19" fmla="*/ 47 h 63"/>
                <a:gd name="T20" fmla="*/ 0 w 53"/>
                <a:gd name="T21" fmla="*/ 39 h 63"/>
                <a:gd name="T22" fmla="*/ 0 w 53"/>
                <a:gd name="T23" fmla="*/ 31 h 63"/>
                <a:gd name="T24" fmla="*/ 0 w 53"/>
                <a:gd name="T25" fmla="*/ 21 h 63"/>
                <a:gd name="T26" fmla="*/ 3 w 53"/>
                <a:gd name="T27" fmla="*/ 13 h 63"/>
                <a:gd name="T28" fmla="*/ 8 w 53"/>
                <a:gd name="T29" fmla="*/ 8 h 63"/>
                <a:gd name="T30" fmla="*/ 13 w 53"/>
                <a:gd name="T31" fmla="*/ 2 h 63"/>
                <a:gd name="T32" fmla="*/ 21 w 53"/>
                <a:gd name="T33" fmla="*/ 0 h 63"/>
                <a:gd name="T34" fmla="*/ 26 w 53"/>
                <a:gd name="T35" fmla="*/ 0 h 63"/>
                <a:gd name="T36" fmla="*/ 34 w 53"/>
                <a:gd name="T37" fmla="*/ 0 h 63"/>
                <a:gd name="T38" fmla="*/ 42 w 53"/>
                <a:gd name="T39" fmla="*/ 5 h 63"/>
                <a:gd name="T40" fmla="*/ 47 w 53"/>
                <a:gd name="T41" fmla="*/ 10 h 63"/>
                <a:gd name="T42" fmla="*/ 50 w 53"/>
                <a:gd name="T43" fmla="*/ 18 h 63"/>
                <a:gd name="T44" fmla="*/ 42 w 53"/>
                <a:gd name="T45" fmla="*/ 18 h 63"/>
                <a:gd name="T46" fmla="*/ 39 w 53"/>
                <a:gd name="T47" fmla="*/ 13 h 63"/>
                <a:gd name="T48" fmla="*/ 37 w 53"/>
                <a:gd name="T49" fmla="*/ 10 h 63"/>
                <a:gd name="T50" fmla="*/ 32 w 53"/>
                <a:gd name="T51" fmla="*/ 8 h 63"/>
                <a:gd name="T52" fmla="*/ 26 w 53"/>
                <a:gd name="T53" fmla="*/ 8 h 63"/>
                <a:gd name="T54" fmla="*/ 21 w 53"/>
                <a:gd name="T55" fmla="*/ 8 h 63"/>
                <a:gd name="T56" fmla="*/ 16 w 53"/>
                <a:gd name="T57" fmla="*/ 10 h 63"/>
                <a:gd name="T58" fmla="*/ 13 w 53"/>
                <a:gd name="T59" fmla="*/ 13 h 63"/>
                <a:gd name="T60" fmla="*/ 11 w 53"/>
                <a:gd name="T61" fmla="*/ 18 h 63"/>
                <a:gd name="T62" fmla="*/ 8 w 53"/>
                <a:gd name="T63" fmla="*/ 23 h 63"/>
                <a:gd name="T64" fmla="*/ 8 w 53"/>
                <a:gd name="T65" fmla="*/ 31 h 63"/>
                <a:gd name="T66" fmla="*/ 8 w 53"/>
                <a:gd name="T67" fmla="*/ 36 h 63"/>
                <a:gd name="T68" fmla="*/ 11 w 53"/>
                <a:gd name="T69" fmla="*/ 44 h 63"/>
                <a:gd name="T70" fmla="*/ 13 w 53"/>
                <a:gd name="T71" fmla="*/ 50 h 63"/>
                <a:gd name="T72" fmla="*/ 16 w 53"/>
                <a:gd name="T73" fmla="*/ 52 h 63"/>
                <a:gd name="T74" fmla="*/ 21 w 53"/>
                <a:gd name="T75" fmla="*/ 55 h 63"/>
                <a:gd name="T76" fmla="*/ 26 w 53"/>
                <a:gd name="T77" fmla="*/ 55 h 63"/>
                <a:gd name="T78" fmla="*/ 32 w 53"/>
                <a:gd name="T79" fmla="*/ 55 h 63"/>
                <a:gd name="T80" fmla="*/ 37 w 53"/>
                <a:gd name="T81" fmla="*/ 52 h 63"/>
                <a:gd name="T82" fmla="*/ 42 w 53"/>
                <a:gd name="T83" fmla="*/ 47 h 63"/>
                <a:gd name="T84" fmla="*/ 45 w 53"/>
                <a:gd name="T85" fmla="*/ 39 h 63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53"/>
                <a:gd name="T130" fmla="*/ 0 h 63"/>
                <a:gd name="T131" fmla="*/ 53 w 53"/>
                <a:gd name="T132" fmla="*/ 63 h 63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53" h="63">
                  <a:moveTo>
                    <a:pt x="45" y="39"/>
                  </a:moveTo>
                  <a:lnTo>
                    <a:pt x="53" y="42"/>
                  </a:lnTo>
                  <a:lnTo>
                    <a:pt x="47" y="50"/>
                  </a:lnTo>
                  <a:lnTo>
                    <a:pt x="42" y="57"/>
                  </a:lnTo>
                  <a:lnTo>
                    <a:pt x="37" y="60"/>
                  </a:lnTo>
                  <a:lnTo>
                    <a:pt x="26" y="63"/>
                  </a:lnTo>
                  <a:lnTo>
                    <a:pt x="18" y="60"/>
                  </a:lnTo>
                  <a:lnTo>
                    <a:pt x="13" y="57"/>
                  </a:lnTo>
                  <a:lnTo>
                    <a:pt x="8" y="52"/>
                  </a:lnTo>
                  <a:lnTo>
                    <a:pt x="3" y="47"/>
                  </a:lnTo>
                  <a:lnTo>
                    <a:pt x="0" y="39"/>
                  </a:lnTo>
                  <a:lnTo>
                    <a:pt x="0" y="31"/>
                  </a:lnTo>
                  <a:lnTo>
                    <a:pt x="0" y="21"/>
                  </a:lnTo>
                  <a:lnTo>
                    <a:pt x="3" y="13"/>
                  </a:lnTo>
                  <a:lnTo>
                    <a:pt x="8" y="8"/>
                  </a:lnTo>
                  <a:lnTo>
                    <a:pt x="13" y="2"/>
                  </a:lnTo>
                  <a:lnTo>
                    <a:pt x="21" y="0"/>
                  </a:lnTo>
                  <a:lnTo>
                    <a:pt x="26" y="0"/>
                  </a:lnTo>
                  <a:lnTo>
                    <a:pt x="34" y="0"/>
                  </a:lnTo>
                  <a:lnTo>
                    <a:pt x="42" y="5"/>
                  </a:lnTo>
                  <a:lnTo>
                    <a:pt x="47" y="10"/>
                  </a:lnTo>
                  <a:lnTo>
                    <a:pt x="50" y="18"/>
                  </a:lnTo>
                  <a:lnTo>
                    <a:pt x="42" y="18"/>
                  </a:lnTo>
                  <a:lnTo>
                    <a:pt x="39" y="13"/>
                  </a:lnTo>
                  <a:lnTo>
                    <a:pt x="37" y="10"/>
                  </a:lnTo>
                  <a:lnTo>
                    <a:pt x="32" y="8"/>
                  </a:lnTo>
                  <a:lnTo>
                    <a:pt x="26" y="8"/>
                  </a:lnTo>
                  <a:lnTo>
                    <a:pt x="21" y="8"/>
                  </a:lnTo>
                  <a:lnTo>
                    <a:pt x="16" y="10"/>
                  </a:lnTo>
                  <a:lnTo>
                    <a:pt x="13" y="13"/>
                  </a:lnTo>
                  <a:lnTo>
                    <a:pt x="11" y="18"/>
                  </a:lnTo>
                  <a:lnTo>
                    <a:pt x="8" y="23"/>
                  </a:lnTo>
                  <a:lnTo>
                    <a:pt x="8" y="31"/>
                  </a:lnTo>
                  <a:lnTo>
                    <a:pt x="8" y="36"/>
                  </a:lnTo>
                  <a:lnTo>
                    <a:pt x="11" y="44"/>
                  </a:lnTo>
                  <a:lnTo>
                    <a:pt x="13" y="50"/>
                  </a:lnTo>
                  <a:lnTo>
                    <a:pt x="16" y="52"/>
                  </a:lnTo>
                  <a:lnTo>
                    <a:pt x="21" y="55"/>
                  </a:lnTo>
                  <a:lnTo>
                    <a:pt x="26" y="55"/>
                  </a:lnTo>
                  <a:lnTo>
                    <a:pt x="32" y="55"/>
                  </a:lnTo>
                  <a:lnTo>
                    <a:pt x="37" y="52"/>
                  </a:lnTo>
                  <a:lnTo>
                    <a:pt x="42" y="47"/>
                  </a:lnTo>
                  <a:lnTo>
                    <a:pt x="45" y="39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01" name="Freeform 200"/>
            <p:cNvSpPr>
              <a:spLocks/>
            </p:cNvSpPr>
            <p:nvPr/>
          </p:nvSpPr>
          <p:spPr bwMode="auto">
            <a:xfrm>
              <a:off x="1147" y="1713"/>
              <a:ext cx="81" cy="60"/>
            </a:xfrm>
            <a:custGeom>
              <a:avLst/>
              <a:gdLst>
                <a:gd name="T0" fmla="*/ 18 w 81"/>
                <a:gd name="T1" fmla="*/ 60 h 60"/>
                <a:gd name="T2" fmla="*/ 0 w 81"/>
                <a:gd name="T3" fmla="*/ 0 h 60"/>
                <a:gd name="T4" fmla="*/ 8 w 81"/>
                <a:gd name="T5" fmla="*/ 0 h 60"/>
                <a:gd name="T6" fmla="*/ 18 w 81"/>
                <a:gd name="T7" fmla="*/ 39 h 60"/>
                <a:gd name="T8" fmla="*/ 21 w 81"/>
                <a:gd name="T9" fmla="*/ 44 h 60"/>
                <a:gd name="T10" fmla="*/ 21 w 81"/>
                <a:gd name="T11" fmla="*/ 52 h 60"/>
                <a:gd name="T12" fmla="*/ 23 w 81"/>
                <a:gd name="T13" fmla="*/ 44 h 60"/>
                <a:gd name="T14" fmla="*/ 23 w 81"/>
                <a:gd name="T15" fmla="*/ 41 h 60"/>
                <a:gd name="T16" fmla="*/ 36 w 81"/>
                <a:gd name="T17" fmla="*/ 0 h 60"/>
                <a:gd name="T18" fmla="*/ 47 w 81"/>
                <a:gd name="T19" fmla="*/ 0 h 60"/>
                <a:gd name="T20" fmla="*/ 55 w 81"/>
                <a:gd name="T21" fmla="*/ 28 h 60"/>
                <a:gd name="T22" fmla="*/ 57 w 81"/>
                <a:gd name="T23" fmla="*/ 41 h 60"/>
                <a:gd name="T24" fmla="*/ 60 w 81"/>
                <a:gd name="T25" fmla="*/ 52 h 60"/>
                <a:gd name="T26" fmla="*/ 63 w 81"/>
                <a:gd name="T27" fmla="*/ 47 h 60"/>
                <a:gd name="T28" fmla="*/ 65 w 81"/>
                <a:gd name="T29" fmla="*/ 39 h 60"/>
                <a:gd name="T30" fmla="*/ 73 w 81"/>
                <a:gd name="T31" fmla="*/ 0 h 60"/>
                <a:gd name="T32" fmla="*/ 81 w 81"/>
                <a:gd name="T33" fmla="*/ 0 h 60"/>
                <a:gd name="T34" fmla="*/ 65 w 81"/>
                <a:gd name="T35" fmla="*/ 60 h 60"/>
                <a:gd name="T36" fmla="*/ 57 w 81"/>
                <a:gd name="T37" fmla="*/ 60 h 60"/>
                <a:gd name="T38" fmla="*/ 44 w 81"/>
                <a:gd name="T39" fmla="*/ 13 h 60"/>
                <a:gd name="T40" fmla="*/ 42 w 81"/>
                <a:gd name="T41" fmla="*/ 10 h 60"/>
                <a:gd name="T42" fmla="*/ 42 w 81"/>
                <a:gd name="T43" fmla="*/ 7 h 60"/>
                <a:gd name="T44" fmla="*/ 39 w 81"/>
                <a:gd name="T45" fmla="*/ 10 h 60"/>
                <a:gd name="T46" fmla="*/ 39 w 81"/>
                <a:gd name="T47" fmla="*/ 15 h 60"/>
                <a:gd name="T48" fmla="*/ 26 w 81"/>
                <a:gd name="T49" fmla="*/ 60 h 60"/>
                <a:gd name="T50" fmla="*/ 18 w 81"/>
                <a:gd name="T51" fmla="*/ 60 h 60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81"/>
                <a:gd name="T79" fmla="*/ 0 h 60"/>
                <a:gd name="T80" fmla="*/ 81 w 81"/>
                <a:gd name="T81" fmla="*/ 60 h 60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81" h="60">
                  <a:moveTo>
                    <a:pt x="18" y="60"/>
                  </a:moveTo>
                  <a:lnTo>
                    <a:pt x="0" y="0"/>
                  </a:lnTo>
                  <a:lnTo>
                    <a:pt x="8" y="0"/>
                  </a:lnTo>
                  <a:lnTo>
                    <a:pt x="18" y="39"/>
                  </a:lnTo>
                  <a:lnTo>
                    <a:pt x="21" y="44"/>
                  </a:lnTo>
                  <a:lnTo>
                    <a:pt x="21" y="52"/>
                  </a:lnTo>
                  <a:lnTo>
                    <a:pt x="23" y="44"/>
                  </a:lnTo>
                  <a:lnTo>
                    <a:pt x="23" y="41"/>
                  </a:lnTo>
                  <a:lnTo>
                    <a:pt x="36" y="0"/>
                  </a:lnTo>
                  <a:lnTo>
                    <a:pt x="47" y="0"/>
                  </a:lnTo>
                  <a:lnTo>
                    <a:pt x="55" y="28"/>
                  </a:lnTo>
                  <a:lnTo>
                    <a:pt x="57" y="41"/>
                  </a:lnTo>
                  <a:lnTo>
                    <a:pt x="60" y="52"/>
                  </a:lnTo>
                  <a:lnTo>
                    <a:pt x="63" y="47"/>
                  </a:lnTo>
                  <a:lnTo>
                    <a:pt x="65" y="39"/>
                  </a:lnTo>
                  <a:lnTo>
                    <a:pt x="73" y="0"/>
                  </a:lnTo>
                  <a:lnTo>
                    <a:pt x="81" y="0"/>
                  </a:lnTo>
                  <a:lnTo>
                    <a:pt x="65" y="60"/>
                  </a:lnTo>
                  <a:lnTo>
                    <a:pt x="57" y="60"/>
                  </a:lnTo>
                  <a:lnTo>
                    <a:pt x="44" y="13"/>
                  </a:lnTo>
                  <a:lnTo>
                    <a:pt x="42" y="10"/>
                  </a:lnTo>
                  <a:lnTo>
                    <a:pt x="42" y="7"/>
                  </a:lnTo>
                  <a:lnTo>
                    <a:pt x="39" y="10"/>
                  </a:lnTo>
                  <a:lnTo>
                    <a:pt x="39" y="15"/>
                  </a:lnTo>
                  <a:lnTo>
                    <a:pt x="26" y="60"/>
                  </a:lnTo>
                  <a:lnTo>
                    <a:pt x="18" y="6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02" name="Freeform 201"/>
            <p:cNvSpPr>
              <a:spLocks/>
            </p:cNvSpPr>
            <p:nvPr/>
          </p:nvSpPr>
          <p:spPr bwMode="auto">
            <a:xfrm>
              <a:off x="1155" y="1812"/>
              <a:ext cx="23" cy="60"/>
            </a:xfrm>
            <a:custGeom>
              <a:avLst/>
              <a:gdLst>
                <a:gd name="T0" fmla="*/ 23 w 23"/>
                <a:gd name="T1" fmla="*/ 60 h 60"/>
                <a:gd name="T2" fmla="*/ 15 w 23"/>
                <a:gd name="T3" fmla="*/ 60 h 60"/>
                <a:gd name="T4" fmla="*/ 15 w 23"/>
                <a:gd name="T5" fmla="*/ 13 h 60"/>
                <a:gd name="T6" fmla="*/ 13 w 23"/>
                <a:gd name="T7" fmla="*/ 16 h 60"/>
                <a:gd name="T8" fmla="*/ 8 w 23"/>
                <a:gd name="T9" fmla="*/ 19 h 60"/>
                <a:gd name="T10" fmla="*/ 5 w 23"/>
                <a:gd name="T11" fmla="*/ 21 h 60"/>
                <a:gd name="T12" fmla="*/ 0 w 23"/>
                <a:gd name="T13" fmla="*/ 21 h 60"/>
                <a:gd name="T14" fmla="*/ 0 w 23"/>
                <a:gd name="T15" fmla="*/ 16 h 60"/>
                <a:gd name="T16" fmla="*/ 5 w 23"/>
                <a:gd name="T17" fmla="*/ 13 h 60"/>
                <a:gd name="T18" fmla="*/ 10 w 23"/>
                <a:gd name="T19" fmla="*/ 8 h 60"/>
                <a:gd name="T20" fmla="*/ 15 w 23"/>
                <a:gd name="T21" fmla="*/ 5 h 60"/>
                <a:gd name="T22" fmla="*/ 18 w 23"/>
                <a:gd name="T23" fmla="*/ 0 h 60"/>
                <a:gd name="T24" fmla="*/ 23 w 23"/>
                <a:gd name="T25" fmla="*/ 0 h 60"/>
                <a:gd name="T26" fmla="*/ 23 w 23"/>
                <a:gd name="T27" fmla="*/ 60 h 6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23"/>
                <a:gd name="T43" fmla="*/ 0 h 60"/>
                <a:gd name="T44" fmla="*/ 23 w 23"/>
                <a:gd name="T45" fmla="*/ 60 h 60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23" h="60">
                  <a:moveTo>
                    <a:pt x="23" y="60"/>
                  </a:moveTo>
                  <a:lnTo>
                    <a:pt x="15" y="60"/>
                  </a:lnTo>
                  <a:lnTo>
                    <a:pt x="15" y="13"/>
                  </a:lnTo>
                  <a:lnTo>
                    <a:pt x="13" y="16"/>
                  </a:lnTo>
                  <a:lnTo>
                    <a:pt x="8" y="19"/>
                  </a:lnTo>
                  <a:lnTo>
                    <a:pt x="5" y="21"/>
                  </a:lnTo>
                  <a:lnTo>
                    <a:pt x="0" y="21"/>
                  </a:lnTo>
                  <a:lnTo>
                    <a:pt x="0" y="16"/>
                  </a:lnTo>
                  <a:lnTo>
                    <a:pt x="5" y="13"/>
                  </a:lnTo>
                  <a:lnTo>
                    <a:pt x="10" y="8"/>
                  </a:lnTo>
                  <a:lnTo>
                    <a:pt x="15" y="5"/>
                  </a:lnTo>
                  <a:lnTo>
                    <a:pt x="18" y="0"/>
                  </a:lnTo>
                  <a:lnTo>
                    <a:pt x="23" y="0"/>
                  </a:lnTo>
                  <a:lnTo>
                    <a:pt x="23" y="6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03" name="Rectangle 202"/>
            <p:cNvSpPr>
              <a:spLocks noChangeArrowheads="1"/>
            </p:cNvSpPr>
            <p:nvPr/>
          </p:nvSpPr>
          <p:spPr bwMode="auto">
            <a:xfrm>
              <a:off x="1202" y="1865"/>
              <a:ext cx="8" cy="7"/>
            </a:xfrm>
            <a:prstGeom prst="rect">
              <a:avLst/>
            </a:prstGeom>
            <a:solidFill>
              <a:srgbClr val="000000"/>
            </a:solidFill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04" name="Freeform 203"/>
            <p:cNvSpPr>
              <a:spLocks noEditPoints="1"/>
            </p:cNvSpPr>
            <p:nvPr/>
          </p:nvSpPr>
          <p:spPr bwMode="auto">
            <a:xfrm>
              <a:off x="1220" y="1812"/>
              <a:ext cx="40" cy="60"/>
            </a:xfrm>
            <a:custGeom>
              <a:avLst/>
              <a:gdLst>
                <a:gd name="T0" fmla="*/ 0 w 40"/>
                <a:gd name="T1" fmla="*/ 32 h 60"/>
                <a:gd name="T2" fmla="*/ 0 w 40"/>
                <a:gd name="T3" fmla="*/ 21 h 60"/>
                <a:gd name="T4" fmla="*/ 3 w 40"/>
                <a:gd name="T5" fmla="*/ 13 h 60"/>
                <a:gd name="T6" fmla="*/ 5 w 40"/>
                <a:gd name="T7" fmla="*/ 8 h 60"/>
                <a:gd name="T8" fmla="*/ 8 w 40"/>
                <a:gd name="T9" fmla="*/ 3 h 60"/>
                <a:gd name="T10" fmla="*/ 13 w 40"/>
                <a:gd name="T11" fmla="*/ 0 h 60"/>
                <a:gd name="T12" fmla="*/ 19 w 40"/>
                <a:gd name="T13" fmla="*/ 0 h 60"/>
                <a:gd name="T14" fmla="*/ 24 w 40"/>
                <a:gd name="T15" fmla="*/ 0 h 60"/>
                <a:gd name="T16" fmla="*/ 29 w 40"/>
                <a:gd name="T17" fmla="*/ 3 h 60"/>
                <a:gd name="T18" fmla="*/ 32 w 40"/>
                <a:gd name="T19" fmla="*/ 5 h 60"/>
                <a:gd name="T20" fmla="*/ 34 w 40"/>
                <a:gd name="T21" fmla="*/ 8 h 60"/>
                <a:gd name="T22" fmla="*/ 37 w 40"/>
                <a:gd name="T23" fmla="*/ 11 h 60"/>
                <a:gd name="T24" fmla="*/ 37 w 40"/>
                <a:gd name="T25" fmla="*/ 16 h 60"/>
                <a:gd name="T26" fmla="*/ 40 w 40"/>
                <a:gd name="T27" fmla="*/ 24 h 60"/>
                <a:gd name="T28" fmla="*/ 40 w 40"/>
                <a:gd name="T29" fmla="*/ 32 h 60"/>
                <a:gd name="T30" fmla="*/ 40 w 40"/>
                <a:gd name="T31" fmla="*/ 40 h 60"/>
                <a:gd name="T32" fmla="*/ 37 w 40"/>
                <a:gd name="T33" fmla="*/ 47 h 60"/>
                <a:gd name="T34" fmla="*/ 34 w 40"/>
                <a:gd name="T35" fmla="*/ 53 h 60"/>
                <a:gd name="T36" fmla="*/ 32 w 40"/>
                <a:gd name="T37" fmla="*/ 58 h 60"/>
                <a:gd name="T38" fmla="*/ 26 w 40"/>
                <a:gd name="T39" fmla="*/ 60 h 60"/>
                <a:gd name="T40" fmla="*/ 19 w 40"/>
                <a:gd name="T41" fmla="*/ 60 h 60"/>
                <a:gd name="T42" fmla="*/ 13 w 40"/>
                <a:gd name="T43" fmla="*/ 60 h 60"/>
                <a:gd name="T44" fmla="*/ 5 w 40"/>
                <a:gd name="T45" fmla="*/ 55 h 60"/>
                <a:gd name="T46" fmla="*/ 3 w 40"/>
                <a:gd name="T47" fmla="*/ 50 h 60"/>
                <a:gd name="T48" fmla="*/ 0 w 40"/>
                <a:gd name="T49" fmla="*/ 42 h 60"/>
                <a:gd name="T50" fmla="*/ 0 w 40"/>
                <a:gd name="T51" fmla="*/ 32 h 60"/>
                <a:gd name="T52" fmla="*/ 8 w 40"/>
                <a:gd name="T53" fmla="*/ 32 h 60"/>
                <a:gd name="T54" fmla="*/ 8 w 40"/>
                <a:gd name="T55" fmla="*/ 40 h 60"/>
                <a:gd name="T56" fmla="*/ 11 w 40"/>
                <a:gd name="T57" fmla="*/ 45 h 60"/>
                <a:gd name="T58" fmla="*/ 11 w 40"/>
                <a:gd name="T59" fmla="*/ 50 h 60"/>
                <a:gd name="T60" fmla="*/ 16 w 40"/>
                <a:gd name="T61" fmla="*/ 53 h 60"/>
                <a:gd name="T62" fmla="*/ 19 w 40"/>
                <a:gd name="T63" fmla="*/ 55 h 60"/>
                <a:gd name="T64" fmla="*/ 24 w 40"/>
                <a:gd name="T65" fmla="*/ 53 h 60"/>
                <a:gd name="T66" fmla="*/ 29 w 40"/>
                <a:gd name="T67" fmla="*/ 50 h 60"/>
                <a:gd name="T68" fmla="*/ 29 w 40"/>
                <a:gd name="T69" fmla="*/ 45 h 60"/>
                <a:gd name="T70" fmla="*/ 32 w 40"/>
                <a:gd name="T71" fmla="*/ 40 h 60"/>
                <a:gd name="T72" fmla="*/ 32 w 40"/>
                <a:gd name="T73" fmla="*/ 32 h 60"/>
                <a:gd name="T74" fmla="*/ 32 w 40"/>
                <a:gd name="T75" fmla="*/ 21 h 60"/>
                <a:gd name="T76" fmla="*/ 29 w 40"/>
                <a:gd name="T77" fmla="*/ 16 h 60"/>
                <a:gd name="T78" fmla="*/ 29 w 40"/>
                <a:gd name="T79" fmla="*/ 11 h 60"/>
                <a:gd name="T80" fmla="*/ 24 w 40"/>
                <a:gd name="T81" fmla="*/ 8 h 60"/>
                <a:gd name="T82" fmla="*/ 19 w 40"/>
                <a:gd name="T83" fmla="*/ 8 h 60"/>
                <a:gd name="T84" fmla="*/ 16 w 40"/>
                <a:gd name="T85" fmla="*/ 8 h 60"/>
                <a:gd name="T86" fmla="*/ 11 w 40"/>
                <a:gd name="T87" fmla="*/ 11 h 60"/>
                <a:gd name="T88" fmla="*/ 11 w 40"/>
                <a:gd name="T89" fmla="*/ 16 h 60"/>
                <a:gd name="T90" fmla="*/ 8 w 40"/>
                <a:gd name="T91" fmla="*/ 21 h 60"/>
                <a:gd name="T92" fmla="*/ 8 w 40"/>
                <a:gd name="T93" fmla="*/ 32 h 60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w 40"/>
                <a:gd name="T142" fmla="*/ 0 h 60"/>
                <a:gd name="T143" fmla="*/ 40 w 40"/>
                <a:gd name="T144" fmla="*/ 60 h 60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T141" t="T142" r="T143" b="T144"/>
              <a:pathLst>
                <a:path w="40" h="60">
                  <a:moveTo>
                    <a:pt x="0" y="32"/>
                  </a:moveTo>
                  <a:lnTo>
                    <a:pt x="0" y="21"/>
                  </a:lnTo>
                  <a:lnTo>
                    <a:pt x="3" y="13"/>
                  </a:lnTo>
                  <a:lnTo>
                    <a:pt x="5" y="8"/>
                  </a:lnTo>
                  <a:lnTo>
                    <a:pt x="8" y="3"/>
                  </a:lnTo>
                  <a:lnTo>
                    <a:pt x="13" y="0"/>
                  </a:lnTo>
                  <a:lnTo>
                    <a:pt x="19" y="0"/>
                  </a:lnTo>
                  <a:lnTo>
                    <a:pt x="24" y="0"/>
                  </a:lnTo>
                  <a:lnTo>
                    <a:pt x="29" y="3"/>
                  </a:lnTo>
                  <a:lnTo>
                    <a:pt x="32" y="5"/>
                  </a:lnTo>
                  <a:lnTo>
                    <a:pt x="34" y="8"/>
                  </a:lnTo>
                  <a:lnTo>
                    <a:pt x="37" y="11"/>
                  </a:lnTo>
                  <a:lnTo>
                    <a:pt x="37" y="16"/>
                  </a:lnTo>
                  <a:lnTo>
                    <a:pt x="40" y="24"/>
                  </a:lnTo>
                  <a:lnTo>
                    <a:pt x="40" y="32"/>
                  </a:lnTo>
                  <a:lnTo>
                    <a:pt x="40" y="40"/>
                  </a:lnTo>
                  <a:lnTo>
                    <a:pt x="37" y="47"/>
                  </a:lnTo>
                  <a:lnTo>
                    <a:pt x="34" y="53"/>
                  </a:lnTo>
                  <a:lnTo>
                    <a:pt x="32" y="58"/>
                  </a:lnTo>
                  <a:lnTo>
                    <a:pt x="26" y="60"/>
                  </a:lnTo>
                  <a:lnTo>
                    <a:pt x="19" y="60"/>
                  </a:lnTo>
                  <a:lnTo>
                    <a:pt x="13" y="60"/>
                  </a:lnTo>
                  <a:lnTo>
                    <a:pt x="5" y="55"/>
                  </a:lnTo>
                  <a:lnTo>
                    <a:pt x="3" y="50"/>
                  </a:lnTo>
                  <a:lnTo>
                    <a:pt x="0" y="42"/>
                  </a:lnTo>
                  <a:lnTo>
                    <a:pt x="0" y="32"/>
                  </a:lnTo>
                  <a:close/>
                  <a:moveTo>
                    <a:pt x="8" y="32"/>
                  </a:moveTo>
                  <a:lnTo>
                    <a:pt x="8" y="40"/>
                  </a:lnTo>
                  <a:lnTo>
                    <a:pt x="11" y="45"/>
                  </a:lnTo>
                  <a:lnTo>
                    <a:pt x="11" y="50"/>
                  </a:lnTo>
                  <a:lnTo>
                    <a:pt x="16" y="53"/>
                  </a:lnTo>
                  <a:lnTo>
                    <a:pt x="19" y="55"/>
                  </a:lnTo>
                  <a:lnTo>
                    <a:pt x="24" y="53"/>
                  </a:lnTo>
                  <a:lnTo>
                    <a:pt x="29" y="50"/>
                  </a:lnTo>
                  <a:lnTo>
                    <a:pt x="29" y="45"/>
                  </a:lnTo>
                  <a:lnTo>
                    <a:pt x="32" y="40"/>
                  </a:lnTo>
                  <a:lnTo>
                    <a:pt x="32" y="32"/>
                  </a:lnTo>
                  <a:lnTo>
                    <a:pt x="32" y="21"/>
                  </a:lnTo>
                  <a:lnTo>
                    <a:pt x="29" y="16"/>
                  </a:lnTo>
                  <a:lnTo>
                    <a:pt x="29" y="11"/>
                  </a:lnTo>
                  <a:lnTo>
                    <a:pt x="24" y="8"/>
                  </a:lnTo>
                  <a:lnTo>
                    <a:pt x="19" y="8"/>
                  </a:lnTo>
                  <a:lnTo>
                    <a:pt x="16" y="8"/>
                  </a:lnTo>
                  <a:lnTo>
                    <a:pt x="11" y="11"/>
                  </a:lnTo>
                  <a:lnTo>
                    <a:pt x="11" y="16"/>
                  </a:lnTo>
                  <a:lnTo>
                    <a:pt x="8" y="21"/>
                  </a:lnTo>
                  <a:lnTo>
                    <a:pt x="8" y="32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05" name="Freeform 204"/>
            <p:cNvSpPr>
              <a:spLocks/>
            </p:cNvSpPr>
            <p:nvPr/>
          </p:nvSpPr>
          <p:spPr bwMode="auto">
            <a:xfrm>
              <a:off x="1427" y="2596"/>
              <a:ext cx="53" cy="61"/>
            </a:xfrm>
            <a:custGeom>
              <a:avLst/>
              <a:gdLst>
                <a:gd name="T0" fmla="*/ 24 w 53"/>
                <a:gd name="T1" fmla="*/ 61 h 61"/>
                <a:gd name="T2" fmla="*/ 24 w 53"/>
                <a:gd name="T3" fmla="*/ 37 h 61"/>
                <a:gd name="T4" fmla="*/ 0 w 53"/>
                <a:gd name="T5" fmla="*/ 0 h 61"/>
                <a:gd name="T6" fmla="*/ 11 w 53"/>
                <a:gd name="T7" fmla="*/ 0 h 61"/>
                <a:gd name="T8" fmla="*/ 21 w 53"/>
                <a:gd name="T9" fmla="*/ 19 h 61"/>
                <a:gd name="T10" fmla="*/ 24 w 53"/>
                <a:gd name="T11" fmla="*/ 24 h 61"/>
                <a:gd name="T12" fmla="*/ 27 w 53"/>
                <a:gd name="T13" fmla="*/ 29 h 61"/>
                <a:gd name="T14" fmla="*/ 29 w 53"/>
                <a:gd name="T15" fmla="*/ 24 h 61"/>
                <a:gd name="T16" fmla="*/ 34 w 53"/>
                <a:gd name="T17" fmla="*/ 19 h 61"/>
                <a:gd name="T18" fmla="*/ 45 w 53"/>
                <a:gd name="T19" fmla="*/ 0 h 61"/>
                <a:gd name="T20" fmla="*/ 53 w 53"/>
                <a:gd name="T21" fmla="*/ 0 h 61"/>
                <a:gd name="T22" fmla="*/ 32 w 53"/>
                <a:gd name="T23" fmla="*/ 37 h 61"/>
                <a:gd name="T24" fmla="*/ 32 w 53"/>
                <a:gd name="T25" fmla="*/ 61 h 61"/>
                <a:gd name="T26" fmla="*/ 24 w 53"/>
                <a:gd name="T27" fmla="*/ 61 h 61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53"/>
                <a:gd name="T43" fmla="*/ 0 h 61"/>
                <a:gd name="T44" fmla="*/ 53 w 53"/>
                <a:gd name="T45" fmla="*/ 61 h 61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53" h="61">
                  <a:moveTo>
                    <a:pt x="24" y="61"/>
                  </a:moveTo>
                  <a:lnTo>
                    <a:pt x="24" y="37"/>
                  </a:lnTo>
                  <a:lnTo>
                    <a:pt x="0" y="0"/>
                  </a:lnTo>
                  <a:lnTo>
                    <a:pt x="11" y="0"/>
                  </a:lnTo>
                  <a:lnTo>
                    <a:pt x="21" y="19"/>
                  </a:lnTo>
                  <a:lnTo>
                    <a:pt x="24" y="24"/>
                  </a:lnTo>
                  <a:lnTo>
                    <a:pt x="27" y="29"/>
                  </a:lnTo>
                  <a:lnTo>
                    <a:pt x="29" y="24"/>
                  </a:lnTo>
                  <a:lnTo>
                    <a:pt x="34" y="19"/>
                  </a:lnTo>
                  <a:lnTo>
                    <a:pt x="45" y="0"/>
                  </a:lnTo>
                  <a:lnTo>
                    <a:pt x="53" y="0"/>
                  </a:lnTo>
                  <a:lnTo>
                    <a:pt x="32" y="37"/>
                  </a:lnTo>
                  <a:lnTo>
                    <a:pt x="32" y="61"/>
                  </a:lnTo>
                  <a:lnTo>
                    <a:pt x="24" y="61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06" name="Freeform 205"/>
            <p:cNvSpPr>
              <a:spLocks/>
            </p:cNvSpPr>
            <p:nvPr/>
          </p:nvSpPr>
          <p:spPr bwMode="auto">
            <a:xfrm>
              <a:off x="1399" y="3194"/>
              <a:ext cx="57" cy="61"/>
            </a:xfrm>
            <a:custGeom>
              <a:avLst/>
              <a:gdLst>
                <a:gd name="T0" fmla="*/ 0 w 57"/>
                <a:gd name="T1" fmla="*/ 61 h 61"/>
                <a:gd name="T2" fmla="*/ 0 w 57"/>
                <a:gd name="T3" fmla="*/ 0 h 61"/>
                <a:gd name="T4" fmla="*/ 13 w 57"/>
                <a:gd name="T5" fmla="*/ 0 h 61"/>
                <a:gd name="T6" fmla="*/ 26 w 57"/>
                <a:gd name="T7" fmla="*/ 42 h 61"/>
                <a:gd name="T8" fmla="*/ 28 w 57"/>
                <a:gd name="T9" fmla="*/ 47 h 61"/>
                <a:gd name="T10" fmla="*/ 28 w 57"/>
                <a:gd name="T11" fmla="*/ 50 h 61"/>
                <a:gd name="T12" fmla="*/ 31 w 57"/>
                <a:gd name="T13" fmla="*/ 47 h 61"/>
                <a:gd name="T14" fmla="*/ 31 w 57"/>
                <a:gd name="T15" fmla="*/ 42 h 61"/>
                <a:gd name="T16" fmla="*/ 44 w 57"/>
                <a:gd name="T17" fmla="*/ 0 h 61"/>
                <a:gd name="T18" fmla="*/ 57 w 57"/>
                <a:gd name="T19" fmla="*/ 0 h 61"/>
                <a:gd name="T20" fmla="*/ 57 w 57"/>
                <a:gd name="T21" fmla="*/ 61 h 61"/>
                <a:gd name="T22" fmla="*/ 49 w 57"/>
                <a:gd name="T23" fmla="*/ 61 h 61"/>
                <a:gd name="T24" fmla="*/ 49 w 57"/>
                <a:gd name="T25" fmla="*/ 8 h 61"/>
                <a:gd name="T26" fmla="*/ 34 w 57"/>
                <a:gd name="T27" fmla="*/ 61 h 61"/>
                <a:gd name="T28" fmla="*/ 23 w 57"/>
                <a:gd name="T29" fmla="*/ 61 h 61"/>
                <a:gd name="T30" fmla="*/ 7 w 57"/>
                <a:gd name="T31" fmla="*/ 8 h 61"/>
                <a:gd name="T32" fmla="*/ 7 w 57"/>
                <a:gd name="T33" fmla="*/ 61 h 61"/>
                <a:gd name="T34" fmla="*/ 0 w 57"/>
                <a:gd name="T35" fmla="*/ 61 h 61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57"/>
                <a:gd name="T55" fmla="*/ 0 h 61"/>
                <a:gd name="T56" fmla="*/ 57 w 57"/>
                <a:gd name="T57" fmla="*/ 61 h 61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57" h="61">
                  <a:moveTo>
                    <a:pt x="0" y="61"/>
                  </a:moveTo>
                  <a:lnTo>
                    <a:pt x="0" y="0"/>
                  </a:lnTo>
                  <a:lnTo>
                    <a:pt x="13" y="0"/>
                  </a:lnTo>
                  <a:lnTo>
                    <a:pt x="26" y="42"/>
                  </a:lnTo>
                  <a:lnTo>
                    <a:pt x="28" y="47"/>
                  </a:lnTo>
                  <a:lnTo>
                    <a:pt x="28" y="50"/>
                  </a:lnTo>
                  <a:lnTo>
                    <a:pt x="31" y="47"/>
                  </a:lnTo>
                  <a:lnTo>
                    <a:pt x="31" y="42"/>
                  </a:lnTo>
                  <a:lnTo>
                    <a:pt x="44" y="0"/>
                  </a:lnTo>
                  <a:lnTo>
                    <a:pt x="57" y="0"/>
                  </a:lnTo>
                  <a:lnTo>
                    <a:pt x="57" y="61"/>
                  </a:lnTo>
                  <a:lnTo>
                    <a:pt x="49" y="61"/>
                  </a:lnTo>
                  <a:lnTo>
                    <a:pt x="49" y="8"/>
                  </a:lnTo>
                  <a:lnTo>
                    <a:pt x="34" y="61"/>
                  </a:lnTo>
                  <a:lnTo>
                    <a:pt x="23" y="61"/>
                  </a:lnTo>
                  <a:lnTo>
                    <a:pt x="7" y="8"/>
                  </a:lnTo>
                  <a:lnTo>
                    <a:pt x="7" y="61"/>
                  </a:lnTo>
                  <a:lnTo>
                    <a:pt x="0" y="61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07" name="Freeform 206"/>
            <p:cNvSpPr>
              <a:spLocks/>
            </p:cNvSpPr>
            <p:nvPr/>
          </p:nvSpPr>
          <p:spPr bwMode="auto">
            <a:xfrm>
              <a:off x="1855" y="3921"/>
              <a:ext cx="50" cy="60"/>
            </a:xfrm>
            <a:custGeom>
              <a:avLst/>
              <a:gdLst>
                <a:gd name="T0" fmla="*/ 0 w 50"/>
                <a:gd name="T1" fmla="*/ 60 h 60"/>
                <a:gd name="T2" fmla="*/ 0 w 50"/>
                <a:gd name="T3" fmla="*/ 0 h 60"/>
                <a:gd name="T4" fmla="*/ 13 w 50"/>
                <a:gd name="T5" fmla="*/ 0 h 60"/>
                <a:gd name="T6" fmla="*/ 13 w 50"/>
                <a:gd name="T7" fmla="*/ 23 h 60"/>
                <a:gd name="T8" fmla="*/ 37 w 50"/>
                <a:gd name="T9" fmla="*/ 23 h 60"/>
                <a:gd name="T10" fmla="*/ 37 w 50"/>
                <a:gd name="T11" fmla="*/ 0 h 60"/>
                <a:gd name="T12" fmla="*/ 50 w 50"/>
                <a:gd name="T13" fmla="*/ 0 h 60"/>
                <a:gd name="T14" fmla="*/ 50 w 50"/>
                <a:gd name="T15" fmla="*/ 60 h 60"/>
                <a:gd name="T16" fmla="*/ 37 w 50"/>
                <a:gd name="T17" fmla="*/ 60 h 60"/>
                <a:gd name="T18" fmla="*/ 37 w 50"/>
                <a:gd name="T19" fmla="*/ 34 h 60"/>
                <a:gd name="T20" fmla="*/ 13 w 50"/>
                <a:gd name="T21" fmla="*/ 34 h 60"/>
                <a:gd name="T22" fmla="*/ 13 w 50"/>
                <a:gd name="T23" fmla="*/ 60 h 60"/>
                <a:gd name="T24" fmla="*/ 0 w 50"/>
                <a:gd name="T25" fmla="*/ 60 h 6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50"/>
                <a:gd name="T40" fmla="*/ 0 h 60"/>
                <a:gd name="T41" fmla="*/ 50 w 50"/>
                <a:gd name="T42" fmla="*/ 60 h 60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50" h="60">
                  <a:moveTo>
                    <a:pt x="0" y="60"/>
                  </a:moveTo>
                  <a:lnTo>
                    <a:pt x="0" y="0"/>
                  </a:lnTo>
                  <a:lnTo>
                    <a:pt x="13" y="0"/>
                  </a:lnTo>
                  <a:lnTo>
                    <a:pt x="13" y="23"/>
                  </a:lnTo>
                  <a:lnTo>
                    <a:pt x="37" y="23"/>
                  </a:lnTo>
                  <a:lnTo>
                    <a:pt x="37" y="0"/>
                  </a:lnTo>
                  <a:lnTo>
                    <a:pt x="50" y="0"/>
                  </a:lnTo>
                  <a:lnTo>
                    <a:pt x="50" y="60"/>
                  </a:lnTo>
                  <a:lnTo>
                    <a:pt x="37" y="60"/>
                  </a:lnTo>
                  <a:lnTo>
                    <a:pt x="37" y="34"/>
                  </a:lnTo>
                  <a:lnTo>
                    <a:pt x="13" y="34"/>
                  </a:lnTo>
                  <a:lnTo>
                    <a:pt x="13" y="60"/>
                  </a:lnTo>
                  <a:lnTo>
                    <a:pt x="0" y="6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08" name="Freeform 207"/>
            <p:cNvSpPr>
              <a:spLocks/>
            </p:cNvSpPr>
            <p:nvPr/>
          </p:nvSpPr>
          <p:spPr bwMode="auto">
            <a:xfrm>
              <a:off x="1899" y="4020"/>
              <a:ext cx="50" cy="63"/>
            </a:xfrm>
            <a:custGeom>
              <a:avLst/>
              <a:gdLst>
                <a:gd name="T0" fmla="*/ 0 w 50"/>
                <a:gd name="T1" fmla="*/ 42 h 63"/>
                <a:gd name="T2" fmla="*/ 14 w 50"/>
                <a:gd name="T3" fmla="*/ 40 h 63"/>
                <a:gd name="T4" fmla="*/ 14 w 50"/>
                <a:gd name="T5" fmla="*/ 45 h 63"/>
                <a:gd name="T6" fmla="*/ 16 w 50"/>
                <a:gd name="T7" fmla="*/ 50 h 63"/>
                <a:gd name="T8" fmla="*/ 21 w 50"/>
                <a:gd name="T9" fmla="*/ 50 h 63"/>
                <a:gd name="T10" fmla="*/ 27 w 50"/>
                <a:gd name="T11" fmla="*/ 53 h 63"/>
                <a:gd name="T12" fmla="*/ 32 w 50"/>
                <a:gd name="T13" fmla="*/ 50 h 63"/>
                <a:gd name="T14" fmla="*/ 35 w 50"/>
                <a:gd name="T15" fmla="*/ 50 h 63"/>
                <a:gd name="T16" fmla="*/ 37 w 50"/>
                <a:gd name="T17" fmla="*/ 48 h 63"/>
                <a:gd name="T18" fmla="*/ 40 w 50"/>
                <a:gd name="T19" fmla="*/ 42 h 63"/>
                <a:gd name="T20" fmla="*/ 40 w 50"/>
                <a:gd name="T21" fmla="*/ 42 h 63"/>
                <a:gd name="T22" fmla="*/ 37 w 50"/>
                <a:gd name="T23" fmla="*/ 40 h 63"/>
                <a:gd name="T24" fmla="*/ 37 w 50"/>
                <a:gd name="T25" fmla="*/ 40 h 63"/>
                <a:gd name="T26" fmla="*/ 32 w 50"/>
                <a:gd name="T27" fmla="*/ 37 h 63"/>
                <a:gd name="T28" fmla="*/ 29 w 50"/>
                <a:gd name="T29" fmla="*/ 37 h 63"/>
                <a:gd name="T30" fmla="*/ 24 w 50"/>
                <a:gd name="T31" fmla="*/ 34 h 63"/>
                <a:gd name="T32" fmla="*/ 16 w 50"/>
                <a:gd name="T33" fmla="*/ 32 h 63"/>
                <a:gd name="T34" fmla="*/ 8 w 50"/>
                <a:gd name="T35" fmla="*/ 29 h 63"/>
                <a:gd name="T36" fmla="*/ 6 w 50"/>
                <a:gd name="T37" fmla="*/ 24 h 63"/>
                <a:gd name="T38" fmla="*/ 3 w 50"/>
                <a:gd name="T39" fmla="*/ 16 h 63"/>
                <a:gd name="T40" fmla="*/ 6 w 50"/>
                <a:gd name="T41" fmla="*/ 13 h 63"/>
                <a:gd name="T42" fmla="*/ 6 w 50"/>
                <a:gd name="T43" fmla="*/ 8 h 63"/>
                <a:gd name="T44" fmla="*/ 8 w 50"/>
                <a:gd name="T45" fmla="*/ 6 h 63"/>
                <a:gd name="T46" fmla="*/ 14 w 50"/>
                <a:gd name="T47" fmla="*/ 3 h 63"/>
                <a:gd name="T48" fmla="*/ 19 w 50"/>
                <a:gd name="T49" fmla="*/ 0 h 63"/>
                <a:gd name="T50" fmla="*/ 24 w 50"/>
                <a:gd name="T51" fmla="*/ 0 h 63"/>
                <a:gd name="T52" fmla="*/ 35 w 50"/>
                <a:gd name="T53" fmla="*/ 0 h 63"/>
                <a:gd name="T54" fmla="*/ 42 w 50"/>
                <a:gd name="T55" fmla="*/ 6 h 63"/>
                <a:gd name="T56" fmla="*/ 45 w 50"/>
                <a:gd name="T57" fmla="*/ 11 h 63"/>
                <a:gd name="T58" fmla="*/ 48 w 50"/>
                <a:gd name="T59" fmla="*/ 19 h 63"/>
                <a:gd name="T60" fmla="*/ 37 w 50"/>
                <a:gd name="T61" fmla="*/ 19 h 63"/>
                <a:gd name="T62" fmla="*/ 35 w 50"/>
                <a:gd name="T63" fmla="*/ 16 h 63"/>
                <a:gd name="T64" fmla="*/ 32 w 50"/>
                <a:gd name="T65" fmla="*/ 13 h 63"/>
                <a:gd name="T66" fmla="*/ 29 w 50"/>
                <a:gd name="T67" fmla="*/ 11 h 63"/>
                <a:gd name="T68" fmla="*/ 27 w 50"/>
                <a:gd name="T69" fmla="*/ 11 h 63"/>
                <a:gd name="T70" fmla="*/ 21 w 50"/>
                <a:gd name="T71" fmla="*/ 11 h 63"/>
                <a:gd name="T72" fmla="*/ 16 w 50"/>
                <a:gd name="T73" fmla="*/ 13 h 63"/>
                <a:gd name="T74" fmla="*/ 16 w 50"/>
                <a:gd name="T75" fmla="*/ 13 h 63"/>
                <a:gd name="T76" fmla="*/ 16 w 50"/>
                <a:gd name="T77" fmla="*/ 16 h 63"/>
                <a:gd name="T78" fmla="*/ 16 w 50"/>
                <a:gd name="T79" fmla="*/ 19 h 63"/>
                <a:gd name="T80" fmla="*/ 16 w 50"/>
                <a:gd name="T81" fmla="*/ 21 h 63"/>
                <a:gd name="T82" fmla="*/ 21 w 50"/>
                <a:gd name="T83" fmla="*/ 21 h 63"/>
                <a:gd name="T84" fmla="*/ 29 w 50"/>
                <a:gd name="T85" fmla="*/ 24 h 63"/>
                <a:gd name="T86" fmla="*/ 37 w 50"/>
                <a:gd name="T87" fmla="*/ 27 h 63"/>
                <a:gd name="T88" fmla="*/ 42 w 50"/>
                <a:gd name="T89" fmla="*/ 29 h 63"/>
                <a:gd name="T90" fmla="*/ 45 w 50"/>
                <a:gd name="T91" fmla="*/ 32 h 63"/>
                <a:gd name="T92" fmla="*/ 48 w 50"/>
                <a:gd name="T93" fmla="*/ 34 h 63"/>
                <a:gd name="T94" fmla="*/ 50 w 50"/>
                <a:gd name="T95" fmla="*/ 40 h 63"/>
                <a:gd name="T96" fmla="*/ 50 w 50"/>
                <a:gd name="T97" fmla="*/ 45 h 63"/>
                <a:gd name="T98" fmla="*/ 50 w 50"/>
                <a:gd name="T99" fmla="*/ 48 h 63"/>
                <a:gd name="T100" fmla="*/ 48 w 50"/>
                <a:gd name="T101" fmla="*/ 53 h 63"/>
                <a:gd name="T102" fmla="*/ 45 w 50"/>
                <a:gd name="T103" fmla="*/ 58 h 63"/>
                <a:gd name="T104" fmla="*/ 40 w 50"/>
                <a:gd name="T105" fmla="*/ 61 h 63"/>
                <a:gd name="T106" fmla="*/ 35 w 50"/>
                <a:gd name="T107" fmla="*/ 61 h 63"/>
                <a:gd name="T108" fmla="*/ 27 w 50"/>
                <a:gd name="T109" fmla="*/ 63 h 63"/>
                <a:gd name="T110" fmla="*/ 19 w 50"/>
                <a:gd name="T111" fmla="*/ 61 h 63"/>
                <a:gd name="T112" fmla="*/ 14 w 50"/>
                <a:gd name="T113" fmla="*/ 61 h 63"/>
                <a:gd name="T114" fmla="*/ 8 w 50"/>
                <a:gd name="T115" fmla="*/ 58 h 63"/>
                <a:gd name="T116" fmla="*/ 3 w 50"/>
                <a:gd name="T117" fmla="*/ 50 h 63"/>
                <a:gd name="T118" fmla="*/ 0 w 50"/>
                <a:gd name="T119" fmla="*/ 42 h 63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50"/>
                <a:gd name="T181" fmla="*/ 0 h 63"/>
                <a:gd name="T182" fmla="*/ 50 w 50"/>
                <a:gd name="T183" fmla="*/ 63 h 63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50" h="63">
                  <a:moveTo>
                    <a:pt x="0" y="42"/>
                  </a:moveTo>
                  <a:lnTo>
                    <a:pt x="14" y="40"/>
                  </a:lnTo>
                  <a:lnTo>
                    <a:pt x="14" y="45"/>
                  </a:lnTo>
                  <a:lnTo>
                    <a:pt x="16" y="50"/>
                  </a:lnTo>
                  <a:lnTo>
                    <a:pt x="21" y="50"/>
                  </a:lnTo>
                  <a:lnTo>
                    <a:pt x="27" y="53"/>
                  </a:lnTo>
                  <a:lnTo>
                    <a:pt x="32" y="50"/>
                  </a:lnTo>
                  <a:lnTo>
                    <a:pt x="35" y="50"/>
                  </a:lnTo>
                  <a:lnTo>
                    <a:pt x="37" y="48"/>
                  </a:lnTo>
                  <a:lnTo>
                    <a:pt x="40" y="42"/>
                  </a:lnTo>
                  <a:lnTo>
                    <a:pt x="37" y="40"/>
                  </a:lnTo>
                  <a:lnTo>
                    <a:pt x="32" y="37"/>
                  </a:lnTo>
                  <a:lnTo>
                    <a:pt x="29" y="37"/>
                  </a:lnTo>
                  <a:lnTo>
                    <a:pt x="24" y="34"/>
                  </a:lnTo>
                  <a:lnTo>
                    <a:pt x="16" y="32"/>
                  </a:lnTo>
                  <a:lnTo>
                    <a:pt x="8" y="29"/>
                  </a:lnTo>
                  <a:lnTo>
                    <a:pt x="6" y="24"/>
                  </a:lnTo>
                  <a:lnTo>
                    <a:pt x="3" y="16"/>
                  </a:lnTo>
                  <a:lnTo>
                    <a:pt x="6" y="13"/>
                  </a:lnTo>
                  <a:lnTo>
                    <a:pt x="6" y="8"/>
                  </a:lnTo>
                  <a:lnTo>
                    <a:pt x="8" y="6"/>
                  </a:lnTo>
                  <a:lnTo>
                    <a:pt x="14" y="3"/>
                  </a:lnTo>
                  <a:lnTo>
                    <a:pt x="19" y="0"/>
                  </a:lnTo>
                  <a:lnTo>
                    <a:pt x="24" y="0"/>
                  </a:lnTo>
                  <a:lnTo>
                    <a:pt x="35" y="0"/>
                  </a:lnTo>
                  <a:lnTo>
                    <a:pt x="42" y="6"/>
                  </a:lnTo>
                  <a:lnTo>
                    <a:pt x="45" y="11"/>
                  </a:lnTo>
                  <a:lnTo>
                    <a:pt x="48" y="19"/>
                  </a:lnTo>
                  <a:lnTo>
                    <a:pt x="37" y="19"/>
                  </a:lnTo>
                  <a:lnTo>
                    <a:pt x="35" y="16"/>
                  </a:lnTo>
                  <a:lnTo>
                    <a:pt x="32" y="13"/>
                  </a:lnTo>
                  <a:lnTo>
                    <a:pt x="29" y="11"/>
                  </a:lnTo>
                  <a:lnTo>
                    <a:pt x="27" y="11"/>
                  </a:lnTo>
                  <a:lnTo>
                    <a:pt x="21" y="11"/>
                  </a:lnTo>
                  <a:lnTo>
                    <a:pt x="16" y="13"/>
                  </a:lnTo>
                  <a:lnTo>
                    <a:pt x="16" y="16"/>
                  </a:lnTo>
                  <a:lnTo>
                    <a:pt x="16" y="19"/>
                  </a:lnTo>
                  <a:lnTo>
                    <a:pt x="16" y="21"/>
                  </a:lnTo>
                  <a:lnTo>
                    <a:pt x="21" y="21"/>
                  </a:lnTo>
                  <a:lnTo>
                    <a:pt x="29" y="24"/>
                  </a:lnTo>
                  <a:lnTo>
                    <a:pt x="37" y="27"/>
                  </a:lnTo>
                  <a:lnTo>
                    <a:pt x="42" y="29"/>
                  </a:lnTo>
                  <a:lnTo>
                    <a:pt x="45" y="32"/>
                  </a:lnTo>
                  <a:lnTo>
                    <a:pt x="48" y="34"/>
                  </a:lnTo>
                  <a:lnTo>
                    <a:pt x="50" y="40"/>
                  </a:lnTo>
                  <a:lnTo>
                    <a:pt x="50" y="45"/>
                  </a:lnTo>
                  <a:lnTo>
                    <a:pt x="50" y="48"/>
                  </a:lnTo>
                  <a:lnTo>
                    <a:pt x="48" y="53"/>
                  </a:lnTo>
                  <a:lnTo>
                    <a:pt x="45" y="58"/>
                  </a:lnTo>
                  <a:lnTo>
                    <a:pt x="40" y="61"/>
                  </a:lnTo>
                  <a:lnTo>
                    <a:pt x="35" y="61"/>
                  </a:lnTo>
                  <a:lnTo>
                    <a:pt x="27" y="63"/>
                  </a:lnTo>
                  <a:lnTo>
                    <a:pt x="19" y="61"/>
                  </a:lnTo>
                  <a:lnTo>
                    <a:pt x="14" y="61"/>
                  </a:lnTo>
                  <a:lnTo>
                    <a:pt x="8" y="58"/>
                  </a:lnTo>
                  <a:lnTo>
                    <a:pt x="3" y="50"/>
                  </a:lnTo>
                  <a:lnTo>
                    <a:pt x="0" y="42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09" name="Freeform 208"/>
            <p:cNvSpPr>
              <a:spLocks noEditPoints="1"/>
            </p:cNvSpPr>
            <p:nvPr/>
          </p:nvSpPr>
          <p:spPr bwMode="auto">
            <a:xfrm>
              <a:off x="1037" y="4094"/>
              <a:ext cx="44" cy="60"/>
            </a:xfrm>
            <a:custGeom>
              <a:avLst/>
              <a:gdLst>
                <a:gd name="T0" fmla="*/ 0 w 44"/>
                <a:gd name="T1" fmla="*/ 60 h 60"/>
                <a:gd name="T2" fmla="*/ 0 w 44"/>
                <a:gd name="T3" fmla="*/ 0 h 60"/>
                <a:gd name="T4" fmla="*/ 21 w 44"/>
                <a:gd name="T5" fmla="*/ 0 h 60"/>
                <a:gd name="T6" fmla="*/ 26 w 44"/>
                <a:gd name="T7" fmla="*/ 0 h 60"/>
                <a:gd name="T8" fmla="*/ 31 w 44"/>
                <a:gd name="T9" fmla="*/ 2 h 60"/>
                <a:gd name="T10" fmla="*/ 36 w 44"/>
                <a:gd name="T11" fmla="*/ 5 h 60"/>
                <a:gd name="T12" fmla="*/ 39 w 44"/>
                <a:gd name="T13" fmla="*/ 8 h 60"/>
                <a:gd name="T14" fmla="*/ 39 w 44"/>
                <a:gd name="T15" fmla="*/ 13 h 60"/>
                <a:gd name="T16" fmla="*/ 42 w 44"/>
                <a:gd name="T17" fmla="*/ 16 h 60"/>
                <a:gd name="T18" fmla="*/ 39 w 44"/>
                <a:gd name="T19" fmla="*/ 21 h 60"/>
                <a:gd name="T20" fmla="*/ 39 w 44"/>
                <a:gd name="T21" fmla="*/ 23 h 60"/>
                <a:gd name="T22" fmla="*/ 36 w 44"/>
                <a:gd name="T23" fmla="*/ 26 h 60"/>
                <a:gd name="T24" fmla="*/ 31 w 44"/>
                <a:gd name="T25" fmla="*/ 29 h 60"/>
                <a:gd name="T26" fmla="*/ 36 w 44"/>
                <a:gd name="T27" fmla="*/ 31 h 60"/>
                <a:gd name="T28" fmla="*/ 42 w 44"/>
                <a:gd name="T29" fmla="*/ 34 h 60"/>
                <a:gd name="T30" fmla="*/ 42 w 44"/>
                <a:gd name="T31" fmla="*/ 39 h 60"/>
                <a:gd name="T32" fmla="*/ 44 w 44"/>
                <a:gd name="T33" fmla="*/ 44 h 60"/>
                <a:gd name="T34" fmla="*/ 42 w 44"/>
                <a:gd name="T35" fmla="*/ 47 h 60"/>
                <a:gd name="T36" fmla="*/ 42 w 44"/>
                <a:gd name="T37" fmla="*/ 52 h 60"/>
                <a:gd name="T38" fmla="*/ 39 w 44"/>
                <a:gd name="T39" fmla="*/ 55 h 60"/>
                <a:gd name="T40" fmla="*/ 36 w 44"/>
                <a:gd name="T41" fmla="*/ 57 h 60"/>
                <a:gd name="T42" fmla="*/ 34 w 44"/>
                <a:gd name="T43" fmla="*/ 57 h 60"/>
                <a:gd name="T44" fmla="*/ 31 w 44"/>
                <a:gd name="T45" fmla="*/ 60 h 60"/>
                <a:gd name="T46" fmla="*/ 26 w 44"/>
                <a:gd name="T47" fmla="*/ 60 h 60"/>
                <a:gd name="T48" fmla="*/ 21 w 44"/>
                <a:gd name="T49" fmla="*/ 60 h 60"/>
                <a:gd name="T50" fmla="*/ 0 w 44"/>
                <a:gd name="T51" fmla="*/ 60 h 60"/>
                <a:gd name="T52" fmla="*/ 7 w 44"/>
                <a:gd name="T53" fmla="*/ 26 h 60"/>
                <a:gd name="T54" fmla="*/ 21 w 44"/>
                <a:gd name="T55" fmla="*/ 26 h 60"/>
                <a:gd name="T56" fmla="*/ 23 w 44"/>
                <a:gd name="T57" fmla="*/ 26 h 60"/>
                <a:gd name="T58" fmla="*/ 26 w 44"/>
                <a:gd name="T59" fmla="*/ 26 h 60"/>
                <a:gd name="T60" fmla="*/ 28 w 44"/>
                <a:gd name="T61" fmla="*/ 23 h 60"/>
                <a:gd name="T62" fmla="*/ 31 w 44"/>
                <a:gd name="T63" fmla="*/ 21 h 60"/>
                <a:gd name="T64" fmla="*/ 34 w 44"/>
                <a:gd name="T65" fmla="*/ 21 h 60"/>
                <a:gd name="T66" fmla="*/ 34 w 44"/>
                <a:gd name="T67" fmla="*/ 16 h 60"/>
                <a:gd name="T68" fmla="*/ 34 w 44"/>
                <a:gd name="T69" fmla="*/ 13 h 60"/>
                <a:gd name="T70" fmla="*/ 31 w 44"/>
                <a:gd name="T71" fmla="*/ 10 h 60"/>
                <a:gd name="T72" fmla="*/ 28 w 44"/>
                <a:gd name="T73" fmla="*/ 10 h 60"/>
                <a:gd name="T74" fmla="*/ 28 w 44"/>
                <a:gd name="T75" fmla="*/ 8 h 60"/>
                <a:gd name="T76" fmla="*/ 23 w 44"/>
                <a:gd name="T77" fmla="*/ 8 h 60"/>
                <a:gd name="T78" fmla="*/ 18 w 44"/>
                <a:gd name="T79" fmla="*/ 8 h 60"/>
                <a:gd name="T80" fmla="*/ 7 w 44"/>
                <a:gd name="T81" fmla="*/ 8 h 60"/>
                <a:gd name="T82" fmla="*/ 7 w 44"/>
                <a:gd name="T83" fmla="*/ 26 h 60"/>
                <a:gd name="T84" fmla="*/ 7 w 44"/>
                <a:gd name="T85" fmla="*/ 55 h 60"/>
                <a:gd name="T86" fmla="*/ 21 w 44"/>
                <a:gd name="T87" fmla="*/ 55 h 60"/>
                <a:gd name="T88" fmla="*/ 26 w 44"/>
                <a:gd name="T89" fmla="*/ 55 h 60"/>
                <a:gd name="T90" fmla="*/ 26 w 44"/>
                <a:gd name="T91" fmla="*/ 52 h 60"/>
                <a:gd name="T92" fmla="*/ 28 w 44"/>
                <a:gd name="T93" fmla="*/ 52 h 60"/>
                <a:gd name="T94" fmla="*/ 31 w 44"/>
                <a:gd name="T95" fmla="*/ 52 h 60"/>
                <a:gd name="T96" fmla="*/ 34 w 44"/>
                <a:gd name="T97" fmla="*/ 50 h 60"/>
                <a:gd name="T98" fmla="*/ 34 w 44"/>
                <a:gd name="T99" fmla="*/ 50 h 60"/>
                <a:gd name="T100" fmla="*/ 36 w 44"/>
                <a:gd name="T101" fmla="*/ 47 h 60"/>
                <a:gd name="T102" fmla="*/ 36 w 44"/>
                <a:gd name="T103" fmla="*/ 44 h 60"/>
                <a:gd name="T104" fmla="*/ 34 w 44"/>
                <a:gd name="T105" fmla="*/ 39 h 60"/>
                <a:gd name="T106" fmla="*/ 34 w 44"/>
                <a:gd name="T107" fmla="*/ 37 h 60"/>
                <a:gd name="T108" fmla="*/ 31 w 44"/>
                <a:gd name="T109" fmla="*/ 37 h 60"/>
                <a:gd name="T110" fmla="*/ 28 w 44"/>
                <a:gd name="T111" fmla="*/ 34 h 60"/>
                <a:gd name="T112" fmla="*/ 26 w 44"/>
                <a:gd name="T113" fmla="*/ 34 h 60"/>
                <a:gd name="T114" fmla="*/ 21 w 44"/>
                <a:gd name="T115" fmla="*/ 34 h 60"/>
                <a:gd name="T116" fmla="*/ 7 w 44"/>
                <a:gd name="T117" fmla="*/ 34 h 60"/>
                <a:gd name="T118" fmla="*/ 7 w 44"/>
                <a:gd name="T119" fmla="*/ 55 h 60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44"/>
                <a:gd name="T181" fmla="*/ 0 h 60"/>
                <a:gd name="T182" fmla="*/ 44 w 44"/>
                <a:gd name="T183" fmla="*/ 60 h 60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44" h="60">
                  <a:moveTo>
                    <a:pt x="0" y="60"/>
                  </a:moveTo>
                  <a:lnTo>
                    <a:pt x="0" y="0"/>
                  </a:lnTo>
                  <a:lnTo>
                    <a:pt x="21" y="0"/>
                  </a:lnTo>
                  <a:lnTo>
                    <a:pt x="26" y="0"/>
                  </a:lnTo>
                  <a:lnTo>
                    <a:pt x="31" y="2"/>
                  </a:lnTo>
                  <a:lnTo>
                    <a:pt x="36" y="5"/>
                  </a:lnTo>
                  <a:lnTo>
                    <a:pt x="39" y="8"/>
                  </a:lnTo>
                  <a:lnTo>
                    <a:pt x="39" y="13"/>
                  </a:lnTo>
                  <a:lnTo>
                    <a:pt x="42" y="16"/>
                  </a:lnTo>
                  <a:lnTo>
                    <a:pt x="39" y="21"/>
                  </a:lnTo>
                  <a:lnTo>
                    <a:pt x="39" y="23"/>
                  </a:lnTo>
                  <a:lnTo>
                    <a:pt x="36" y="26"/>
                  </a:lnTo>
                  <a:lnTo>
                    <a:pt x="31" y="29"/>
                  </a:lnTo>
                  <a:lnTo>
                    <a:pt x="36" y="31"/>
                  </a:lnTo>
                  <a:lnTo>
                    <a:pt x="42" y="34"/>
                  </a:lnTo>
                  <a:lnTo>
                    <a:pt x="42" y="39"/>
                  </a:lnTo>
                  <a:lnTo>
                    <a:pt x="44" y="44"/>
                  </a:lnTo>
                  <a:lnTo>
                    <a:pt x="42" y="47"/>
                  </a:lnTo>
                  <a:lnTo>
                    <a:pt x="42" y="52"/>
                  </a:lnTo>
                  <a:lnTo>
                    <a:pt x="39" y="55"/>
                  </a:lnTo>
                  <a:lnTo>
                    <a:pt x="36" y="57"/>
                  </a:lnTo>
                  <a:lnTo>
                    <a:pt x="34" y="57"/>
                  </a:lnTo>
                  <a:lnTo>
                    <a:pt x="31" y="60"/>
                  </a:lnTo>
                  <a:lnTo>
                    <a:pt x="26" y="60"/>
                  </a:lnTo>
                  <a:lnTo>
                    <a:pt x="21" y="60"/>
                  </a:lnTo>
                  <a:lnTo>
                    <a:pt x="0" y="60"/>
                  </a:lnTo>
                  <a:close/>
                  <a:moveTo>
                    <a:pt x="7" y="26"/>
                  </a:moveTo>
                  <a:lnTo>
                    <a:pt x="21" y="26"/>
                  </a:lnTo>
                  <a:lnTo>
                    <a:pt x="23" y="26"/>
                  </a:lnTo>
                  <a:lnTo>
                    <a:pt x="26" y="26"/>
                  </a:lnTo>
                  <a:lnTo>
                    <a:pt x="28" y="23"/>
                  </a:lnTo>
                  <a:lnTo>
                    <a:pt x="31" y="21"/>
                  </a:lnTo>
                  <a:lnTo>
                    <a:pt x="34" y="21"/>
                  </a:lnTo>
                  <a:lnTo>
                    <a:pt x="34" y="16"/>
                  </a:lnTo>
                  <a:lnTo>
                    <a:pt x="34" y="13"/>
                  </a:lnTo>
                  <a:lnTo>
                    <a:pt x="31" y="10"/>
                  </a:lnTo>
                  <a:lnTo>
                    <a:pt x="28" y="10"/>
                  </a:lnTo>
                  <a:lnTo>
                    <a:pt x="28" y="8"/>
                  </a:lnTo>
                  <a:lnTo>
                    <a:pt x="23" y="8"/>
                  </a:lnTo>
                  <a:lnTo>
                    <a:pt x="18" y="8"/>
                  </a:lnTo>
                  <a:lnTo>
                    <a:pt x="7" y="8"/>
                  </a:lnTo>
                  <a:lnTo>
                    <a:pt x="7" y="26"/>
                  </a:lnTo>
                  <a:close/>
                  <a:moveTo>
                    <a:pt x="7" y="55"/>
                  </a:moveTo>
                  <a:lnTo>
                    <a:pt x="21" y="55"/>
                  </a:lnTo>
                  <a:lnTo>
                    <a:pt x="26" y="55"/>
                  </a:lnTo>
                  <a:lnTo>
                    <a:pt x="26" y="52"/>
                  </a:lnTo>
                  <a:lnTo>
                    <a:pt x="28" y="52"/>
                  </a:lnTo>
                  <a:lnTo>
                    <a:pt x="31" y="52"/>
                  </a:lnTo>
                  <a:lnTo>
                    <a:pt x="34" y="50"/>
                  </a:lnTo>
                  <a:lnTo>
                    <a:pt x="36" y="47"/>
                  </a:lnTo>
                  <a:lnTo>
                    <a:pt x="36" y="44"/>
                  </a:lnTo>
                  <a:lnTo>
                    <a:pt x="34" y="39"/>
                  </a:lnTo>
                  <a:lnTo>
                    <a:pt x="34" y="37"/>
                  </a:lnTo>
                  <a:lnTo>
                    <a:pt x="31" y="37"/>
                  </a:lnTo>
                  <a:lnTo>
                    <a:pt x="28" y="34"/>
                  </a:lnTo>
                  <a:lnTo>
                    <a:pt x="26" y="34"/>
                  </a:lnTo>
                  <a:lnTo>
                    <a:pt x="21" y="34"/>
                  </a:lnTo>
                  <a:lnTo>
                    <a:pt x="7" y="34"/>
                  </a:lnTo>
                  <a:lnTo>
                    <a:pt x="7" y="55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10" name="Freeform 209"/>
            <p:cNvSpPr>
              <a:spLocks/>
            </p:cNvSpPr>
            <p:nvPr/>
          </p:nvSpPr>
          <p:spPr bwMode="auto">
            <a:xfrm>
              <a:off x="1089" y="4094"/>
              <a:ext cx="37" cy="60"/>
            </a:xfrm>
            <a:custGeom>
              <a:avLst/>
              <a:gdLst>
                <a:gd name="T0" fmla="*/ 0 w 37"/>
                <a:gd name="T1" fmla="*/ 60 h 60"/>
                <a:gd name="T2" fmla="*/ 0 w 37"/>
                <a:gd name="T3" fmla="*/ 0 h 60"/>
                <a:gd name="T4" fmla="*/ 8 w 37"/>
                <a:gd name="T5" fmla="*/ 0 h 60"/>
                <a:gd name="T6" fmla="*/ 8 w 37"/>
                <a:gd name="T7" fmla="*/ 34 h 60"/>
                <a:gd name="T8" fmla="*/ 24 w 37"/>
                <a:gd name="T9" fmla="*/ 18 h 60"/>
                <a:gd name="T10" fmla="*/ 37 w 37"/>
                <a:gd name="T11" fmla="*/ 18 h 60"/>
                <a:gd name="T12" fmla="*/ 18 w 37"/>
                <a:gd name="T13" fmla="*/ 34 h 60"/>
                <a:gd name="T14" fmla="*/ 37 w 37"/>
                <a:gd name="T15" fmla="*/ 60 h 60"/>
                <a:gd name="T16" fmla="*/ 26 w 37"/>
                <a:gd name="T17" fmla="*/ 60 h 60"/>
                <a:gd name="T18" fmla="*/ 13 w 37"/>
                <a:gd name="T19" fmla="*/ 39 h 60"/>
                <a:gd name="T20" fmla="*/ 8 w 37"/>
                <a:gd name="T21" fmla="*/ 44 h 60"/>
                <a:gd name="T22" fmla="*/ 8 w 37"/>
                <a:gd name="T23" fmla="*/ 60 h 60"/>
                <a:gd name="T24" fmla="*/ 0 w 37"/>
                <a:gd name="T25" fmla="*/ 60 h 6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37"/>
                <a:gd name="T40" fmla="*/ 0 h 60"/>
                <a:gd name="T41" fmla="*/ 37 w 37"/>
                <a:gd name="T42" fmla="*/ 60 h 60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37" h="60">
                  <a:moveTo>
                    <a:pt x="0" y="60"/>
                  </a:moveTo>
                  <a:lnTo>
                    <a:pt x="0" y="0"/>
                  </a:lnTo>
                  <a:lnTo>
                    <a:pt x="8" y="0"/>
                  </a:lnTo>
                  <a:lnTo>
                    <a:pt x="8" y="34"/>
                  </a:lnTo>
                  <a:lnTo>
                    <a:pt x="24" y="18"/>
                  </a:lnTo>
                  <a:lnTo>
                    <a:pt x="37" y="18"/>
                  </a:lnTo>
                  <a:lnTo>
                    <a:pt x="18" y="34"/>
                  </a:lnTo>
                  <a:lnTo>
                    <a:pt x="37" y="60"/>
                  </a:lnTo>
                  <a:lnTo>
                    <a:pt x="26" y="60"/>
                  </a:lnTo>
                  <a:lnTo>
                    <a:pt x="13" y="39"/>
                  </a:lnTo>
                  <a:lnTo>
                    <a:pt x="8" y="44"/>
                  </a:lnTo>
                  <a:lnTo>
                    <a:pt x="8" y="60"/>
                  </a:lnTo>
                  <a:lnTo>
                    <a:pt x="0" y="6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11" name="Freeform 210"/>
            <p:cNvSpPr>
              <a:spLocks noEditPoints="1"/>
            </p:cNvSpPr>
            <p:nvPr/>
          </p:nvSpPr>
          <p:spPr bwMode="auto">
            <a:xfrm>
              <a:off x="1031" y="4193"/>
              <a:ext cx="40" cy="63"/>
            </a:xfrm>
            <a:custGeom>
              <a:avLst/>
              <a:gdLst>
                <a:gd name="T0" fmla="*/ 0 w 40"/>
                <a:gd name="T1" fmla="*/ 32 h 63"/>
                <a:gd name="T2" fmla="*/ 3 w 40"/>
                <a:gd name="T3" fmla="*/ 21 h 63"/>
                <a:gd name="T4" fmla="*/ 3 w 40"/>
                <a:gd name="T5" fmla="*/ 14 h 63"/>
                <a:gd name="T6" fmla="*/ 6 w 40"/>
                <a:gd name="T7" fmla="*/ 8 h 63"/>
                <a:gd name="T8" fmla="*/ 11 w 40"/>
                <a:gd name="T9" fmla="*/ 6 h 63"/>
                <a:gd name="T10" fmla="*/ 16 w 40"/>
                <a:gd name="T11" fmla="*/ 3 h 63"/>
                <a:gd name="T12" fmla="*/ 21 w 40"/>
                <a:gd name="T13" fmla="*/ 0 h 63"/>
                <a:gd name="T14" fmla="*/ 27 w 40"/>
                <a:gd name="T15" fmla="*/ 0 h 63"/>
                <a:gd name="T16" fmla="*/ 29 w 40"/>
                <a:gd name="T17" fmla="*/ 3 h 63"/>
                <a:gd name="T18" fmla="*/ 32 w 40"/>
                <a:gd name="T19" fmla="*/ 6 h 63"/>
                <a:gd name="T20" fmla="*/ 34 w 40"/>
                <a:gd name="T21" fmla="*/ 8 h 63"/>
                <a:gd name="T22" fmla="*/ 37 w 40"/>
                <a:gd name="T23" fmla="*/ 14 h 63"/>
                <a:gd name="T24" fmla="*/ 40 w 40"/>
                <a:gd name="T25" fmla="*/ 19 h 63"/>
                <a:gd name="T26" fmla="*/ 40 w 40"/>
                <a:gd name="T27" fmla="*/ 24 h 63"/>
                <a:gd name="T28" fmla="*/ 40 w 40"/>
                <a:gd name="T29" fmla="*/ 32 h 63"/>
                <a:gd name="T30" fmla="*/ 40 w 40"/>
                <a:gd name="T31" fmla="*/ 42 h 63"/>
                <a:gd name="T32" fmla="*/ 40 w 40"/>
                <a:gd name="T33" fmla="*/ 50 h 63"/>
                <a:gd name="T34" fmla="*/ 34 w 40"/>
                <a:gd name="T35" fmla="*/ 56 h 63"/>
                <a:gd name="T36" fmla="*/ 32 w 40"/>
                <a:gd name="T37" fmla="*/ 58 h 63"/>
                <a:gd name="T38" fmla="*/ 27 w 40"/>
                <a:gd name="T39" fmla="*/ 61 h 63"/>
                <a:gd name="T40" fmla="*/ 21 w 40"/>
                <a:gd name="T41" fmla="*/ 63 h 63"/>
                <a:gd name="T42" fmla="*/ 13 w 40"/>
                <a:gd name="T43" fmla="*/ 61 h 63"/>
                <a:gd name="T44" fmla="*/ 8 w 40"/>
                <a:gd name="T45" fmla="*/ 56 h 63"/>
                <a:gd name="T46" fmla="*/ 3 w 40"/>
                <a:gd name="T47" fmla="*/ 50 h 63"/>
                <a:gd name="T48" fmla="*/ 3 w 40"/>
                <a:gd name="T49" fmla="*/ 42 h 63"/>
                <a:gd name="T50" fmla="*/ 0 w 40"/>
                <a:gd name="T51" fmla="*/ 32 h 63"/>
                <a:gd name="T52" fmla="*/ 8 w 40"/>
                <a:gd name="T53" fmla="*/ 32 h 63"/>
                <a:gd name="T54" fmla="*/ 8 w 40"/>
                <a:gd name="T55" fmla="*/ 40 h 63"/>
                <a:gd name="T56" fmla="*/ 11 w 40"/>
                <a:gd name="T57" fmla="*/ 48 h 63"/>
                <a:gd name="T58" fmla="*/ 13 w 40"/>
                <a:gd name="T59" fmla="*/ 50 h 63"/>
                <a:gd name="T60" fmla="*/ 16 w 40"/>
                <a:gd name="T61" fmla="*/ 53 h 63"/>
                <a:gd name="T62" fmla="*/ 21 w 40"/>
                <a:gd name="T63" fmla="*/ 56 h 63"/>
                <a:gd name="T64" fmla="*/ 27 w 40"/>
                <a:gd name="T65" fmla="*/ 53 h 63"/>
                <a:gd name="T66" fmla="*/ 29 w 40"/>
                <a:gd name="T67" fmla="*/ 50 h 63"/>
                <a:gd name="T68" fmla="*/ 32 w 40"/>
                <a:gd name="T69" fmla="*/ 48 h 63"/>
                <a:gd name="T70" fmla="*/ 32 w 40"/>
                <a:gd name="T71" fmla="*/ 40 h 63"/>
                <a:gd name="T72" fmla="*/ 32 w 40"/>
                <a:gd name="T73" fmla="*/ 32 h 63"/>
                <a:gd name="T74" fmla="*/ 32 w 40"/>
                <a:gd name="T75" fmla="*/ 24 h 63"/>
                <a:gd name="T76" fmla="*/ 32 w 40"/>
                <a:gd name="T77" fmla="*/ 16 h 63"/>
                <a:gd name="T78" fmla="*/ 29 w 40"/>
                <a:gd name="T79" fmla="*/ 14 h 63"/>
                <a:gd name="T80" fmla="*/ 27 w 40"/>
                <a:gd name="T81" fmla="*/ 8 h 63"/>
                <a:gd name="T82" fmla="*/ 21 w 40"/>
                <a:gd name="T83" fmla="*/ 8 h 63"/>
                <a:gd name="T84" fmla="*/ 16 w 40"/>
                <a:gd name="T85" fmla="*/ 8 h 63"/>
                <a:gd name="T86" fmla="*/ 13 w 40"/>
                <a:gd name="T87" fmla="*/ 11 h 63"/>
                <a:gd name="T88" fmla="*/ 11 w 40"/>
                <a:gd name="T89" fmla="*/ 16 h 63"/>
                <a:gd name="T90" fmla="*/ 8 w 40"/>
                <a:gd name="T91" fmla="*/ 24 h 63"/>
                <a:gd name="T92" fmla="*/ 8 w 40"/>
                <a:gd name="T93" fmla="*/ 32 h 63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w 40"/>
                <a:gd name="T142" fmla="*/ 0 h 63"/>
                <a:gd name="T143" fmla="*/ 40 w 40"/>
                <a:gd name="T144" fmla="*/ 63 h 63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T141" t="T142" r="T143" b="T144"/>
              <a:pathLst>
                <a:path w="40" h="63">
                  <a:moveTo>
                    <a:pt x="0" y="32"/>
                  </a:moveTo>
                  <a:lnTo>
                    <a:pt x="3" y="21"/>
                  </a:lnTo>
                  <a:lnTo>
                    <a:pt x="3" y="14"/>
                  </a:lnTo>
                  <a:lnTo>
                    <a:pt x="6" y="8"/>
                  </a:lnTo>
                  <a:lnTo>
                    <a:pt x="11" y="6"/>
                  </a:lnTo>
                  <a:lnTo>
                    <a:pt x="16" y="3"/>
                  </a:lnTo>
                  <a:lnTo>
                    <a:pt x="21" y="0"/>
                  </a:lnTo>
                  <a:lnTo>
                    <a:pt x="27" y="0"/>
                  </a:lnTo>
                  <a:lnTo>
                    <a:pt x="29" y="3"/>
                  </a:lnTo>
                  <a:lnTo>
                    <a:pt x="32" y="6"/>
                  </a:lnTo>
                  <a:lnTo>
                    <a:pt x="34" y="8"/>
                  </a:lnTo>
                  <a:lnTo>
                    <a:pt x="37" y="14"/>
                  </a:lnTo>
                  <a:lnTo>
                    <a:pt x="40" y="19"/>
                  </a:lnTo>
                  <a:lnTo>
                    <a:pt x="40" y="24"/>
                  </a:lnTo>
                  <a:lnTo>
                    <a:pt x="40" y="32"/>
                  </a:lnTo>
                  <a:lnTo>
                    <a:pt x="40" y="42"/>
                  </a:lnTo>
                  <a:lnTo>
                    <a:pt x="40" y="50"/>
                  </a:lnTo>
                  <a:lnTo>
                    <a:pt x="34" y="56"/>
                  </a:lnTo>
                  <a:lnTo>
                    <a:pt x="32" y="58"/>
                  </a:lnTo>
                  <a:lnTo>
                    <a:pt x="27" y="61"/>
                  </a:lnTo>
                  <a:lnTo>
                    <a:pt x="21" y="63"/>
                  </a:lnTo>
                  <a:lnTo>
                    <a:pt x="13" y="61"/>
                  </a:lnTo>
                  <a:lnTo>
                    <a:pt x="8" y="56"/>
                  </a:lnTo>
                  <a:lnTo>
                    <a:pt x="3" y="50"/>
                  </a:lnTo>
                  <a:lnTo>
                    <a:pt x="3" y="42"/>
                  </a:lnTo>
                  <a:lnTo>
                    <a:pt x="0" y="32"/>
                  </a:lnTo>
                  <a:close/>
                  <a:moveTo>
                    <a:pt x="8" y="32"/>
                  </a:moveTo>
                  <a:lnTo>
                    <a:pt x="8" y="40"/>
                  </a:lnTo>
                  <a:lnTo>
                    <a:pt x="11" y="48"/>
                  </a:lnTo>
                  <a:lnTo>
                    <a:pt x="13" y="50"/>
                  </a:lnTo>
                  <a:lnTo>
                    <a:pt x="16" y="53"/>
                  </a:lnTo>
                  <a:lnTo>
                    <a:pt x="21" y="56"/>
                  </a:lnTo>
                  <a:lnTo>
                    <a:pt x="27" y="53"/>
                  </a:lnTo>
                  <a:lnTo>
                    <a:pt x="29" y="50"/>
                  </a:lnTo>
                  <a:lnTo>
                    <a:pt x="32" y="48"/>
                  </a:lnTo>
                  <a:lnTo>
                    <a:pt x="32" y="40"/>
                  </a:lnTo>
                  <a:lnTo>
                    <a:pt x="32" y="32"/>
                  </a:lnTo>
                  <a:lnTo>
                    <a:pt x="32" y="24"/>
                  </a:lnTo>
                  <a:lnTo>
                    <a:pt x="32" y="16"/>
                  </a:lnTo>
                  <a:lnTo>
                    <a:pt x="29" y="14"/>
                  </a:lnTo>
                  <a:lnTo>
                    <a:pt x="27" y="8"/>
                  </a:lnTo>
                  <a:lnTo>
                    <a:pt x="21" y="8"/>
                  </a:lnTo>
                  <a:lnTo>
                    <a:pt x="16" y="8"/>
                  </a:lnTo>
                  <a:lnTo>
                    <a:pt x="13" y="11"/>
                  </a:lnTo>
                  <a:lnTo>
                    <a:pt x="11" y="16"/>
                  </a:lnTo>
                  <a:lnTo>
                    <a:pt x="8" y="24"/>
                  </a:lnTo>
                  <a:lnTo>
                    <a:pt x="8" y="32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12" name="Rectangle 211"/>
            <p:cNvSpPr>
              <a:spLocks noChangeArrowheads="1"/>
            </p:cNvSpPr>
            <p:nvPr/>
          </p:nvSpPr>
          <p:spPr bwMode="auto">
            <a:xfrm>
              <a:off x="1084" y="4246"/>
              <a:ext cx="8" cy="8"/>
            </a:xfrm>
            <a:prstGeom prst="rect">
              <a:avLst/>
            </a:prstGeom>
            <a:solidFill>
              <a:srgbClr val="000000"/>
            </a:solidFill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13" name="Freeform 212"/>
            <p:cNvSpPr>
              <a:spLocks noEditPoints="1"/>
            </p:cNvSpPr>
            <p:nvPr/>
          </p:nvSpPr>
          <p:spPr bwMode="auto">
            <a:xfrm>
              <a:off x="1102" y="4193"/>
              <a:ext cx="40" cy="63"/>
            </a:xfrm>
            <a:custGeom>
              <a:avLst/>
              <a:gdLst>
                <a:gd name="T0" fmla="*/ 0 w 40"/>
                <a:gd name="T1" fmla="*/ 32 h 63"/>
                <a:gd name="T2" fmla="*/ 0 w 40"/>
                <a:gd name="T3" fmla="*/ 21 h 63"/>
                <a:gd name="T4" fmla="*/ 3 w 40"/>
                <a:gd name="T5" fmla="*/ 14 h 63"/>
                <a:gd name="T6" fmla="*/ 5 w 40"/>
                <a:gd name="T7" fmla="*/ 8 h 63"/>
                <a:gd name="T8" fmla="*/ 8 w 40"/>
                <a:gd name="T9" fmla="*/ 6 h 63"/>
                <a:gd name="T10" fmla="*/ 13 w 40"/>
                <a:gd name="T11" fmla="*/ 3 h 63"/>
                <a:gd name="T12" fmla="*/ 19 w 40"/>
                <a:gd name="T13" fmla="*/ 0 h 63"/>
                <a:gd name="T14" fmla="*/ 24 w 40"/>
                <a:gd name="T15" fmla="*/ 0 h 63"/>
                <a:gd name="T16" fmla="*/ 29 w 40"/>
                <a:gd name="T17" fmla="*/ 3 h 63"/>
                <a:gd name="T18" fmla="*/ 32 w 40"/>
                <a:gd name="T19" fmla="*/ 6 h 63"/>
                <a:gd name="T20" fmla="*/ 34 w 40"/>
                <a:gd name="T21" fmla="*/ 8 h 63"/>
                <a:gd name="T22" fmla="*/ 37 w 40"/>
                <a:gd name="T23" fmla="*/ 14 h 63"/>
                <a:gd name="T24" fmla="*/ 37 w 40"/>
                <a:gd name="T25" fmla="*/ 19 h 63"/>
                <a:gd name="T26" fmla="*/ 40 w 40"/>
                <a:gd name="T27" fmla="*/ 24 h 63"/>
                <a:gd name="T28" fmla="*/ 40 w 40"/>
                <a:gd name="T29" fmla="*/ 32 h 63"/>
                <a:gd name="T30" fmla="*/ 40 w 40"/>
                <a:gd name="T31" fmla="*/ 42 h 63"/>
                <a:gd name="T32" fmla="*/ 37 w 40"/>
                <a:gd name="T33" fmla="*/ 50 h 63"/>
                <a:gd name="T34" fmla="*/ 34 w 40"/>
                <a:gd name="T35" fmla="*/ 56 h 63"/>
                <a:gd name="T36" fmla="*/ 32 w 40"/>
                <a:gd name="T37" fmla="*/ 58 h 63"/>
                <a:gd name="T38" fmla="*/ 26 w 40"/>
                <a:gd name="T39" fmla="*/ 61 h 63"/>
                <a:gd name="T40" fmla="*/ 19 w 40"/>
                <a:gd name="T41" fmla="*/ 63 h 63"/>
                <a:gd name="T42" fmla="*/ 13 w 40"/>
                <a:gd name="T43" fmla="*/ 61 h 63"/>
                <a:gd name="T44" fmla="*/ 5 w 40"/>
                <a:gd name="T45" fmla="*/ 56 h 63"/>
                <a:gd name="T46" fmla="*/ 3 w 40"/>
                <a:gd name="T47" fmla="*/ 50 h 63"/>
                <a:gd name="T48" fmla="*/ 0 w 40"/>
                <a:gd name="T49" fmla="*/ 42 h 63"/>
                <a:gd name="T50" fmla="*/ 0 w 40"/>
                <a:gd name="T51" fmla="*/ 32 h 63"/>
                <a:gd name="T52" fmla="*/ 8 w 40"/>
                <a:gd name="T53" fmla="*/ 32 h 63"/>
                <a:gd name="T54" fmla="*/ 8 w 40"/>
                <a:gd name="T55" fmla="*/ 40 h 63"/>
                <a:gd name="T56" fmla="*/ 11 w 40"/>
                <a:gd name="T57" fmla="*/ 48 h 63"/>
                <a:gd name="T58" fmla="*/ 11 w 40"/>
                <a:gd name="T59" fmla="*/ 50 h 63"/>
                <a:gd name="T60" fmla="*/ 16 w 40"/>
                <a:gd name="T61" fmla="*/ 53 h 63"/>
                <a:gd name="T62" fmla="*/ 19 w 40"/>
                <a:gd name="T63" fmla="*/ 56 h 63"/>
                <a:gd name="T64" fmla="*/ 24 w 40"/>
                <a:gd name="T65" fmla="*/ 53 h 63"/>
                <a:gd name="T66" fmla="*/ 29 w 40"/>
                <a:gd name="T67" fmla="*/ 50 h 63"/>
                <a:gd name="T68" fmla="*/ 29 w 40"/>
                <a:gd name="T69" fmla="*/ 48 h 63"/>
                <a:gd name="T70" fmla="*/ 32 w 40"/>
                <a:gd name="T71" fmla="*/ 40 h 63"/>
                <a:gd name="T72" fmla="*/ 32 w 40"/>
                <a:gd name="T73" fmla="*/ 32 h 63"/>
                <a:gd name="T74" fmla="*/ 32 w 40"/>
                <a:gd name="T75" fmla="*/ 24 h 63"/>
                <a:gd name="T76" fmla="*/ 29 w 40"/>
                <a:gd name="T77" fmla="*/ 16 h 63"/>
                <a:gd name="T78" fmla="*/ 29 w 40"/>
                <a:gd name="T79" fmla="*/ 14 h 63"/>
                <a:gd name="T80" fmla="*/ 24 w 40"/>
                <a:gd name="T81" fmla="*/ 8 h 63"/>
                <a:gd name="T82" fmla="*/ 19 w 40"/>
                <a:gd name="T83" fmla="*/ 8 h 63"/>
                <a:gd name="T84" fmla="*/ 16 w 40"/>
                <a:gd name="T85" fmla="*/ 8 h 63"/>
                <a:gd name="T86" fmla="*/ 11 w 40"/>
                <a:gd name="T87" fmla="*/ 11 h 63"/>
                <a:gd name="T88" fmla="*/ 11 w 40"/>
                <a:gd name="T89" fmla="*/ 16 h 63"/>
                <a:gd name="T90" fmla="*/ 8 w 40"/>
                <a:gd name="T91" fmla="*/ 24 h 63"/>
                <a:gd name="T92" fmla="*/ 8 w 40"/>
                <a:gd name="T93" fmla="*/ 32 h 63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w 40"/>
                <a:gd name="T142" fmla="*/ 0 h 63"/>
                <a:gd name="T143" fmla="*/ 40 w 40"/>
                <a:gd name="T144" fmla="*/ 63 h 63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T141" t="T142" r="T143" b="T144"/>
              <a:pathLst>
                <a:path w="40" h="63">
                  <a:moveTo>
                    <a:pt x="0" y="32"/>
                  </a:moveTo>
                  <a:lnTo>
                    <a:pt x="0" y="21"/>
                  </a:lnTo>
                  <a:lnTo>
                    <a:pt x="3" y="14"/>
                  </a:lnTo>
                  <a:lnTo>
                    <a:pt x="5" y="8"/>
                  </a:lnTo>
                  <a:lnTo>
                    <a:pt x="8" y="6"/>
                  </a:lnTo>
                  <a:lnTo>
                    <a:pt x="13" y="3"/>
                  </a:lnTo>
                  <a:lnTo>
                    <a:pt x="19" y="0"/>
                  </a:lnTo>
                  <a:lnTo>
                    <a:pt x="24" y="0"/>
                  </a:lnTo>
                  <a:lnTo>
                    <a:pt x="29" y="3"/>
                  </a:lnTo>
                  <a:lnTo>
                    <a:pt x="32" y="6"/>
                  </a:lnTo>
                  <a:lnTo>
                    <a:pt x="34" y="8"/>
                  </a:lnTo>
                  <a:lnTo>
                    <a:pt x="37" y="14"/>
                  </a:lnTo>
                  <a:lnTo>
                    <a:pt x="37" y="19"/>
                  </a:lnTo>
                  <a:lnTo>
                    <a:pt x="40" y="24"/>
                  </a:lnTo>
                  <a:lnTo>
                    <a:pt x="40" y="32"/>
                  </a:lnTo>
                  <a:lnTo>
                    <a:pt x="40" y="42"/>
                  </a:lnTo>
                  <a:lnTo>
                    <a:pt x="37" y="50"/>
                  </a:lnTo>
                  <a:lnTo>
                    <a:pt x="34" y="56"/>
                  </a:lnTo>
                  <a:lnTo>
                    <a:pt x="32" y="58"/>
                  </a:lnTo>
                  <a:lnTo>
                    <a:pt x="26" y="61"/>
                  </a:lnTo>
                  <a:lnTo>
                    <a:pt x="19" y="63"/>
                  </a:lnTo>
                  <a:lnTo>
                    <a:pt x="13" y="61"/>
                  </a:lnTo>
                  <a:lnTo>
                    <a:pt x="5" y="56"/>
                  </a:lnTo>
                  <a:lnTo>
                    <a:pt x="3" y="50"/>
                  </a:lnTo>
                  <a:lnTo>
                    <a:pt x="0" y="42"/>
                  </a:lnTo>
                  <a:lnTo>
                    <a:pt x="0" y="32"/>
                  </a:lnTo>
                  <a:close/>
                  <a:moveTo>
                    <a:pt x="8" y="32"/>
                  </a:moveTo>
                  <a:lnTo>
                    <a:pt x="8" y="40"/>
                  </a:lnTo>
                  <a:lnTo>
                    <a:pt x="11" y="48"/>
                  </a:lnTo>
                  <a:lnTo>
                    <a:pt x="11" y="50"/>
                  </a:lnTo>
                  <a:lnTo>
                    <a:pt x="16" y="53"/>
                  </a:lnTo>
                  <a:lnTo>
                    <a:pt x="19" y="56"/>
                  </a:lnTo>
                  <a:lnTo>
                    <a:pt x="24" y="53"/>
                  </a:lnTo>
                  <a:lnTo>
                    <a:pt x="29" y="50"/>
                  </a:lnTo>
                  <a:lnTo>
                    <a:pt x="29" y="48"/>
                  </a:lnTo>
                  <a:lnTo>
                    <a:pt x="32" y="40"/>
                  </a:lnTo>
                  <a:lnTo>
                    <a:pt x="32" y="32"/>
                  </a:lnTo>
                  <a:lnTo>
                    <a:pt x="32" y="24"/>
                  </a:lnTo>
                  <a:lnTo>
                    <a:pt x="29" y="16"/>
                  </a:lnTo>
                  <a:lnTo>
                    <a:pt x="29" y="14"/>
                  </a:lnTo>
                  <a:lnTo>
                    <a:pt x="24" y="8"/>
                  </a:lnTo>
                  <a:lnTo>
                    <a:pt x="19" y="8"/>
                  </a:lnTo>
                  <a:lnTo>
                    <a:pt x="16" y="8"/>
                  </a:lnTo>
                  <a:lnTo>
                    <a:pt x="11" y="11"/>
                  </a:lnTo>
                  <a:lnTo>
                    <a:pt x="11" y="16"/>
                  </a:lnTo>
                  <a:lnTo>
                    <a:pt x="8" y="24"/>
                  </a:lnTo>
                  <a:lnTo>
                    <a:pt x="8" y="32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14" name="Freeform 213"/>
            <p:cNvSpPr>
              <a:spLocks/>
            </p:cNvSpPr>
            <p:nvPr/>
          </p:nvSpPr>
          <p:spPr bwMode="auto">
            <a:xfrm>
              <a:off x="218" y="2887"/>
              <a:ext cx="74" cy="74"/>
            </a:xfrm>
            <a:custGeom>
              <a:avLst/>
              <a:gdLst>
                <a:gd name="T0" fmla="*/ 37 w 74"/>
                <a:gd name="T1" fmla="*/ 74 h 74"/>
                <a:gd name="T2" fmla="*/ 48 w 74"/>
                <a:gd name="T3" fmla="*/ 74 h 74"/>
                <a:gd name="T4" fmla="*/ 58 w 74"/>
                <a:gd name="T5" fmla="*/ 69 h 74"/>
                <a:gd name="T6" fmla="*/ 66 w 74"/>
                <a:gd name="T7" fmla="*/ 61 h 74"/>
                <a:gd name="T8" fmla="*/ 71 w 74"/>
                <a:gd name="T9" fmla="*/ 50 h 74"/>
                <a:gd name="T10" fmla="*/ 74 w 74"/>
                <a:gd name="T11" fmla="*/ 37 h 74"/>
                <a:gd name="T12" fmla="*/ 71 w 74"/>
                <a:gd name="T13" fmla="*/ 27 h 74"/>
                <a:gd name="T14" fmla="*/ 66 w 74"/>
                <a:gd name="T15" fmla="*/ 16 h 74"/>
                <a:gd name="T16" fmla="*/ 58 w 74"/>
                <a:gd name="T17" fmla="*/ 8 h 74"/>
                <a:gd name="T18" fmla="*/ 48 w 74"/>
                <a:gd name="T19" fmla="*/ 3 h 74"/>
                <a:gd name="T20" fmla="*/ 37 w 74"/>
                <a:gd name="T21" fmla="*/ 0 h 74"/>
                <a:gd name="T22" fmla="*/ 27 w 74"/>
                <a:gd name="T23" fmla="*/ 3 h 74"/>
                <a:gd name="T24" fmla="*/ 16 w 74"/>
                <a:gd name="T25" fmla="*/ 8 h 74"/>
                <a:gd name="T26" fmla="*/ 8 w 74"/>
                <a:gd name="T27" fmla="*/ 16 h 74"/>
                <a:gd name="T28" fmla="*/ 3 w 74"/>
                <a:gd name="T29" fmla="*/ 27 h 74"/>
                <a:gd name="T30" fmla="*/ 0 w 74"/>
                <a:gd name="T31" fmla="*/ 37 h 74"/>
                <a:gd name="T32" fmla="*/ 3 w 74"/>
                <a:gd name="T33" fmla="*/ 50 h 74"/>
                <a:gd name="T34" fmla="*/ 8 w 74"/>
                <a:gd name="T35" fmla="*/ 61 h 74"/>
                <a:gd name="T36" fmla="*/ 16 w 74"/>
                <a:gd name="T37" fmla="*/ 69 h 74"/>
                <a:gd name="T38" fmla="*/ 27 w 74"/>
                <a:gd name="T39" fmla="*/ 74 h 74"/>
                <a:gd name="T40" fmla="*/ 37 w 74"/>
                <a:gd name="T41" fmla="*/ 74 h 74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74"/>
                <a:gd name="T64" fmla="*/ 0 h 74"/>
                <a:gd name="T65" fmla="*/ 74 w 74"/>
                <a:gd name="T66" fmla="*/ 74 h 74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74" h="74">
                  <a:moveTo>
                    <a:pt x="37" y="74"/>
                  </a:moveTo>
                  <a:lnTo>
                    <a:pt x="48" y="74"/>
                  </a:lnTo>
                  <a:lnTo>
                    <a:pt x="58" y="69"/>
                  </a:lnTo>
                  <a:lnTo>
                    <a:pt x="66" y="61"/>
                  </a:lnTo>
                  <a:lnTo>
                    <a:pt x="71" y="50"/>
                  </a:lnTo>
                  <a:lnTo>
                    <a:pt x="74" y="37"/>
                  </a:lnTo>
                  <a:lnTo>
                    <a:pt x="71" y="27"/>
                  </a:lnTo>
                  <a:lnTo>
                    <a:pt x="66" y="16"/>
                  </a:lnTo>
                  <a:lnTo>
                    <a:pt x="58" y="8"/>
                  </a:lnTo>
                  <a:lnTo>
                    <a:pt x="48" y="3"/>
                  </a:lnTo>
                  <a:lnTo>
                    <a:pt x="37" y="0"/>
                  </a:lnTo>
                  <a:lnTo>
                    <a:pt x="27" y="3"/>
                  </a:lnTo>
                  <a:lnTo>
                    <a:pt x="16" y="8"/>
                  </a:lnTo>
                  <a:lnTo>
                    <a:pt x="8" y="16"/>
                  </a:lnTo>
                  <a:lnTo>
                    <a:pt x="3" y="27"/>
                  </a:lnTo>
                  <a:lnTo>
                    <a:pt x="0" y="37"/>
                  </a:lnTo>
                  <a:lnTo>
                    <a:pt x="3" y="50"/>
                  </a:lnTo>
                  <a:lnTo>
                    <a:pt x="8" y="61"/>
                  </a:lnTo>
                  <a:lnTo>
                    <a:pt x="16" y="69"/>
                  </a:lnTo>
                  <a:lnTo>
                    <a:pt x="27" y="74"/>
                  </a:lnTo>
                  <a:lnTo>
                    <a:pt x="37" y="74"/>
                  </a:lnTo>
                  <a:close/>
                </a:path>
              </a:pathLst>
            </a:custGeom>
            <a:solidFill>
              <a:srgbClr val="00FFFF"/>
            </a:solidFill>
            <a:ln w="0">
              <a:solidFill>
                <a:srgbClr val="00FFFF"/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15" name="Freeform 214"/>
            <p:cNvSpPr>
              <a:spLocks/>
            </p:cNvSpPr>
            <p:nvPr/>
          </p:nvSpPr>
          <p:spPr bwMode="auto">
            <a:xfrm>
              <a:off x="730" y="2644"/>
              <a:ext cx="73" cy="73"/>
            </a:xfrm>
            <a:custGeom>
              <a:avLst/>
              <a:gdLst>
                <a:gd name="T0" fmla="*/ 37 w 73"/>
                <a:gd name="T1" fmla="*/ 73 h 73"/>
                <a:gd name="T2" fmla="*/ 47 w 73"/>
                <a:gd name="T3" fmla="*/ 73 h 73"/>
                <a:gd name="T4" fmla="*/ 57 w 73"/>
                <a:gd name="T5" fmla="*/ 68 h 73"/>
                <a:gd name="T6" fmla="*/ 65 w 73"/>
                <a:gd name="T7" fmla="*/ 57 h 73"/>
                <a:gd name="T8" fmla="*/ 71 w 73"/>
                <a:gd name="T9" fmla="*/ 49 h 73"/>
                <a:gd name="T10" fmla="*/ 73 w 73"/>
                <a:gd name="T11" fmla="*/ 36 h 73"/>
                <a:gd name="T12" fmla="*/ 71 w 73"/>
                <a:gd name="T13" fmla="*/ 26 h 73"/>
                <a:gd name="T14" fmla="*/ 65 w 73"/>
                <a:gd name="T15" fmla="*/ 15 h 73"/>
                <a:gd name="T16" fmla="*/ 57 w 73"/>
                <a:gd name="T17" fmla="*/ 7 h 73"/>
                <a:gd name="T18" fmla="*/ 47 w 73"/>
                <a:gd name="T19" fmla="*/ 2 h 73"/>
                <a:gd name="T20" fmla="*/ 37 w 73"/>
                <a:gd name="T21" fmla="*/ 0 h 73"/>
                <a:gd name="T22" fmla="*/ 23 w 73"/>
                <a:gd name="T23" fmla="*/ 2 h 73"/>
                <a:gd name="T24" fmla="*/ 16 w 73"/>
                <a:gd name="T25" fmla="*/ 7 h 73"/>
                <a:gd name="T26" fmla="*/ 5 w 73"/>
                <a:gd name="T27" fmla="*/ 15 h 73"/>
                <a:gd name="T28" fmla="*/ 0 w 73"/>
                <a:gd name="T29" fmla="*/ 26 h 73"/>
                <a:gd name="T30" fmla="*/ 0 w 73"/>
                <a:gd name="T31" fmla="*/ 36 h 73"/>
                <a:gd name="T32" fmla="*/ 0 w 73"/>
                <a:gd name="T33" fmla="*/ 49 h 73"/>
                <a:gd name="T34" fmla="*/ 5 w 73"/>
                <a:gd name="T35" fmla="*/ 57 h 73"/>
                <a:gd name="T36" fmla="*/ 16 w 73"/>
                <a:gd name="T37" fmla="*/ 68 h 73"/>
                <a:gd name="T38" fmla="*/ 23 w 73"/>
                <a:gd name="T39" fmla="*/ 73 h 73"/>
                <a:gd name="T40" fmla="*/ 37 w 73"/>
                <a:gd name="T41" fmla="*/ 73 h 73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73"/>
                <a:gd name="T64" fmla="*/ 0 h 73"/>
                <a:gd name="T65" fmla="*/ 73 w 73"/>
                <a:gd name="T66" fmla="*/ 73 h 73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73" h="73">
                  <a:moveTo>
                    <a:pt x="37" y="73"/>
                  </a:moveTo>
                  <a:lnTo>
                    <a:pt x="47" y="73"/>
                  </a:lnTo>
                  <a:lnTo>
                    <a:pt x="57" y="68"/>
                  </a:lnTo>
                  <a:lnTo>
                    <a:pt x="65" y="57"/>
                  </a:lnTo>
                  <a:lnTo>
                    <a:pt x="71" y="49"/>
                  </a:lnTo>
                  <a:lnTo>
                    <a:pt x="73" y="36"/>
                  </a:lnTo>
                  <a:lnTo>
                    <a:pt x="71" y="26"/>
                  </a:lnTo>
                  <a:lnTo>
                    <a:pt x="65" y="15"/>
                  </a:lnTo>
                  <a:lnTo>
                    <a:pt x="57" y="7"/>
                  </a:lnTo>
                  <a:lnTo>
                    <a:pt x="47" y="2"/>
                  </a:lnTo>
                  <a:lnTo>
                    <a:pt x="37" y="0"/>
                  </a:lnTo>
                  <a:lnTo>
                    <a:pt x="23" y="2"/>
                  </a:lnTo>
                  <a:lnTo>
                    <a:pt x="16" y="7"/>
                  </a:lnTo>
                  <a:lnTo>
                    <a:pt x="5" y="15"/>
                  </a:lnTo>
                  <a:lnTo>
                    <a:pt x="0" y="26"/>
                  </a:lnTo>
                  <a:lnTo>
                    <a:pt x="0" y="36"/>
                  </a:lnTo>
                  <a:lnTo>
                    <a:pt x="0" y="49"/>
                  </a:lnTo>
                  <a:lnTo>
                    <a:pt x="5" y="57"/>
                  </a:lnTo>
                  <a:lnTo>
                    <a:pt x="16" y="68"/>
                  </a:lnTo>
                  <a:lnTo>
                    <a:pt x="23" y="73"/>
                  </a:lnTo>
                  <a:lnTo>
                    <a:pt x="37" y="73"/>
                  </a:lnTo>
                  <a:close/>
                </a:path>
              </a:pathLst>
            </a:custGeom>
            <a:solidFill>
              <a:srgbClr val="00FF00"/>
            </a:solidFill>
            <a:ln w="0">
              <a:solidFill>
                <a:srgbClr val="00FF00"/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16" name="Freeform 215"/>
            <p:cNvSpPr>
              <a:spLocks/>
            </p:cNvSpPr>
            <p:nvPr/>
          </p:nvSpPr>
          <p:spPr bwMode="auto">
            <a:xfrm>
              <a:off x="1831" y="2887"/>
              <a:ext cx="74" cy="74"/>
            </a:xfrm>
            <a:custGeom>
              <a:avLst/>
              <a:gdLst>
                <a:gd name="T0" fmla="*/ 37 w 74"/>
                <a:gd name="T1" fmla="*/ 74 h 74"/>
                <a:gd name="T2" fmla="*/ 47 w 74"/>
                <a:gd name="T3" fmla="*/ 74 h 74"/>
                <a:gd name="T4" fmla="*/ 58 w 74"/>
                <a:gd name="T5" fmla="*/ 69 h 74"/>
                <a:gd name="T6" fmla="*/ 66 w 74"/>
                <a:gd name="T7" fmla="*/ 61 h 74"/>
                <a:gd name="T8" fmla="*/ 71 w 74"/>
                <a:gd name="T9" fmla="*/ 50 h 74"/>
                <a:gd name="T10" fmla="*/ 74 w 74"/>
                <a:gd name="T11" fmla="*/ 37 h 74"/>
                <a:gd name="T12" fmla="*/ 71 w 74"/>
                <a:gd name="T13" fmla="*/ 27 h 74"/>
                <a:gd name="T14" fmla="*/ 66 w 74"/>
                <a:gd name="T15" fmla="*/ 16 h 74"/>
                <a:gd name="T16" fmla="*/ 58 w 74"/>
                <a:gd name="T17" fmla="*/ 8 h 74"/>
                <a:gd name="T18" fmla="*/ 47 w 74"/>
                <a:gd name="T19" fmla="*/ 3 h 74"/>
                <a:gd name="T20" fmla="*/ 37 w 74"/>
                <a:gd name="T21" fmla="*/ 0 h 74"/>
                <a:gd name="T22" fmla="*/ 24 w 74"/>
                <a:gd name="T23" fmla="*/ 3 h 74"/>
                <a:gd name="T24" fmla="*/ 13 w 74"/>
                <a:gd name="T25" fmla="*/ 8 h 74"/>
                <a:gd name="T26" fmla="*/ 5 w 74"/>
                <a:gd name="T27" fmla="*/ 16 h 74"/>
                <a:gd name="T28" fmla="*/ 0 w 74"/>
                <a:gd name="T29" fmla="*/ 27 h 74"/>
                <a:gd name="T30" fmla="*/ 0 w 74"/>
                <a:gd name="T31" fmla="*/ 37 h 74"/>
                <a:gd name="T32" fmla="*/ 0 w 74"/>
                <a:gd name="T33" fmla="*/ 50 h 74"/>
                <a:gd name="T34" fmla="*/ 5 w 74"/>
                <a:gd name="T35" fmla="*/ 61 h 74"/>
                <a:gd name="T36" fmla="*/ 13 w 74"/>
                <a:gd name="T37" fmla="*/ 69 h 74"/>
                <a:gd name="T38" fmla="*/ 24 w 74"/>
                <a:gd name="T39" fmla="*/ 74 h 74"/>
                <a:gd name="T40" fmla="*/ 37 w 74"/>
                <a:gd name="T41" fmla="*/ 74 h 74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74"/>
                <a:gd name="T64" fmla="*/ 0 h 74"/>
                <a:gd name="T65" fmla="*/ 74 w 74"/>
                <a:gd name="T66" fmla="*/ 74 h 74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74" h="74">
                  <a:moveTo>
                    <a:pt x="37" y="74"/>
                  </a:moveTo>
                  <a:lnTo>
                    <a:pt x="47" y="74"/>
                  </a:lnTo>
                  <a:lnTo>
                    <a:pt x="58" y="69"/>
                  </a:lnTo>
                  <a:lnTo>
                    <a:pt x="66" y="61"/>
                  </a:lnTo>
                  <a:lnTo>
                    <a:pt x="71" y="50"/>
                  </a:lnTo>
                  <a:lnTo>
                    <a:pt x="74" y="37"/>
                  </a:lnTo>
                  <a:lnTo>
                    <a:pt x="71" y="27"/>
                  </a:lnTo>
                  <a:lnTo>
                    <a:pt x="66" y="16"/>
                  </a:lnTo>
                  <a:lnTo>
                    <a:pt x="58" y="8"/>
                  </a:lnTo>
                  <a:lnTo>
                    <a:pt x="47" y="3"/>
                  </a:lnTo>
                  <a:lnTo>
                    <a:pt x="37" y="0"/>
                  </a:lnTo>
                  <a:lnTo>
                    <a:pt x="24" y="3"/>
                  </a:lnTo>
                  <a:lnTo>
                    <a:pt x="13" y="8"/>
                  </a:lnTo>
                  <a:lnTo>
                    <a:pt x="5" y="16"/>
                  </a:lnTo>
                  <a:lnTo>
                    <a:pt x="0" y="27"/>
                  </a:lnTo>
                  <a:lnTo>
                    <a:pt x="0" y="37"/>
                  </a:lnTo>
                  <a:lnTo>
                    <a:pt x="0" y="50"/>
                  </a:lnTo>
                  <a:lnTo>
                    <a:pt x="5" y="61"/>
                  </a:lnTo>
                  <a:lnTo>
                    <a:pt x="13" y="69"/>
                  </a:lnTo>
                  <a:lnTo>
                    <a:pt x="24" y="74"/>
                  </a:lnTo>
                  <a:lnTo>
                    <a:pt x="37" y="74"/>
                  </a:lnTo>
                  <a:close/>
                </a:path>
              </a:pathLst>
            </a:custGeom>
            <a:solidFill>
              <a:srgbClr val="FF0000"/>
            </a:solidFill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17" name="Freeform 216"/>
            <p:cNvSpPr>
              <a:spLocks/>
            </p:cNvSpPr>
            <p:nvPr/>
          </p:nvSpPr>
          <p:spPr bwMode="auto">
            <a:xfrm>
              <a:off x="790" y="2843"/>
              <a:ext cx="58" cy="136"/>
            </a:xfrm>
            <a:custGeom>
              <a:avLst/>
              <a:gdLst>
                <a:gd name="T0" fmla="*/ 21 w 58"/>
                <a:gd name="T1" fmla="*/ 0 h 136"/>
                <a:gd name="T2" fmla="*/ 0 w 58"/>
                <a:gd name="T3" fmla="*/ 73 h 136"/>
                <a:gd name="T4" fmla="*/ 26 w 58"/>
                <a:gd name="T5" fmla="*/ 136 h 136"/>
                <a:gd name="T6" fmla="*/ 58 w 58"/>
                <a:gd name="T7" fmla="*/ 47 h 136"/>
                <a:gd name="T8" fmla="*/ 21 w 58"/>
                <a:gd name="T9" fmla="*/ 0 h 13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8"/>
                <a:gd name="T16" fmla="*/ 0 h 136"/>
                <a:gd name="T17" fmla="*/ 58 w 58"/>
                <a:gd name="T18" fmla="*/ 136 h 1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8" h="136">
                  <a:moveTo>
                    <a:pt x="21" y="0"/>
                  </a:moveTo>
                  <a:lnTo>
                    <a:pt x="0" y="73"/>
                  </a:lnTo>
                  <a:lnTo>
                    <a:pt x="26" y="136"/>
                  </a:lnTo>
                  <a:lnTo>
                    <a:pt x="58" y="47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18" name="Freeform 217"/>
            <p:cNvSpPr>
              <a:spLocks/>
            </p:cNvSpPr>
            <p:nvPr/>
          </p:nvSpPr>
          <p:spPr bwMode="auto">
            <a:xfrm>
              <a:off x="1296" y="2843"/>
              <a:ext cx="58" cy="136"/>
            </a:xfrm>
            <a:custGeom>
              <a:avLst/>
              <a:gdLst>
                <a:gd name="T0" fmla="*/ 21 w 58"/>
                <a:gd name="T1" fmla="*/ 0 h 136"/>
                <a:gd name="T2" fmla="*/ 0 w 58"/>
                <a:gd name="T3" fmla="*/ 73 h 136"/>
                <a:gd name="T4" fmla="*/ 26 w 58"/>
                <a:gd name="T5" fmla="*/ 136 h 136"/>
                <a:gd name="T6" fmla="*/ 58 w 58"/>
                <a:gd name="T7" fmla="*/ 47 h 136"/>
                <a:gd name="T8" fmla="*/ 21 w 58"/>
                <a:gd name="T9" fmla="*/ 0 h 13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8"/>
                <a:gd name="T16" fmla="*/ 0 h 136"/>
                <a:gd name="T17" fmla="*/ 58 w 58"/>
                <a:gd name="T18" fmla="*/ 136 h 1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8" h="136">
                  <a:moveTo>
                    <a:pt x="21" y="0"/>
                  </a:moveTo>
                  <a:lnTo>
                    <a:pt x="0" y="73"/>
                  </a:lnTo>
                  <a:lnTo>
                    <a:pt x="26" y="136"/>
                  </a:lnTo>
                  <a:lnTo>
                    <a:pt x="58" y="47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19" name="Freeform 218"/>
            <p:cNvSpPr>
              <a:spLocks/>
            </p:cNvSpPr>
            <p:nvPr/>
          </p:nvSpPr>
          <p:spPr bwMode="auto">
            <a:xfrm>
              <a:off x="1246" y="3110"/>
              <a:ext cx="69" cy="58"/>
            </a:xfrm>
            <a:custGeom>
              <a:avLst/>
              <a:gdLst>
                <a:gd name="T0" fmla="*/ 0 w 69"/>
                <a:gd name="T1" fmla="*/ 0 h 58"/>
                <a:gd name="T2" fmla="*/ 6 w 69"/>
                <a:gd name="T3" fmla="*/ 34 h 58"/>
                <a:gd name="T4" fmla="*/ 69 w 69"/>
                <a:gd name="T5" fmla="*/ 58 h 58"/>
                <a:gd name="T6" fmla="*/ 63 w 69"/>
                <a:gd name="T7" fmla="*/ 8 h 58"/>
                <a:gd name="T8" fmla="*/ 0 w 69"/>
                <a:gd name="T9" fmla="*/ 0 h 5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9"/>
                <a:gd name="T16" fmla="*/ 0 h 58"/>
                <a:gd name="T17" fmla="*/ 69 w 69"/>
                <a:gd name="T18" fmla="*/ 58 h 5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9" h="58">
                  <a:moveTo>
                    <a:pt x="0" y="0"/>
                  </a:moveTo>
                  <a:lnTo>
                    <a:pt x="6" y="34"/>
                  </a:lnTo>
                  <a:lnTo>
                    <a:pt x="69" y="58"/>
                  </a:lnTo>
                  <a:lnTo>
                    <a:pt x="63" y="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20" name="Freeform 219"/>
            <p:cNvSpPr>
              <a:spLocks/>
            </p:cNvSpPr>
            <p:nvPr/>
          </p:nvSpPr>
          <p:spPr bwMode="auto">
            <a:xfrm>
              <a:off x="840" y="3110"/>
              <a:ext cx="58" cy="63"/>
            </a:xfrm>
            <a:custGeom>
              <a:avLst/>
              <a:gdLst>
                <a:gd name="T0" fmla="*/ 24 w 58"/>
                <a:gd name="T1" fmla="*/ 0 h 63"/>
                <a:gd name="T2" fmla="*/ 0 w 58"/>
                <a:gd name="T3" fmla="*/ 55 h 63"/>
                <a:gd name="T4" fmla="*/ 39 w 58"/>
                <a:gd name="T5" fmla="*/ 63 h 63"/>
                <a:gd name="T6" fmla="*/ 58 w 58"/>
                <a:gd name="T7" fmla="*/ 29 h 63"/>
                <a:gd name="T8" fmla="*/ 24 w 58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8"/>
                <a:gd name="T16" fmla="*/ 0 h 63"/>
                <a:gd name="T17" fmla="*/ 58 w 58"/>
                <a:gd name="T18" fmla="*/ 63 h 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8" h="63">
                  <a:moveTo>
                    <a:pt x="24" y="0"/>
                  </a:moveTo>
                  <a:lnTo>
                    <a:pt x="0" y="55"/>
                  </a:lnTo>
                  <a:lnTo>
                    <a:pt x="39" y="63"/>
                  </a:lnTo>
                  <a:lnTo>
                    <a:pt x="58" y="29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21" name="Freeform 220"/>
            <p:cNvSpPr>
              <a:spLocks/>
            </p:cNvSpPr>
            <p:nvPr/>
          </p:nvSpPr>
          <p:spPr bwMode="auto">
            <a:xfrm>
              <a:off x="1047" y="2649"/>
              <a:ext cx="58" cy="63"/>
            </a:xfrm>
            <a:custGeom>
              <a:avLst/>
              <a:gdLst>
                <a:gd name="T0" fmla="*/ 24 w 58"/>
                <a:gd name="T1" fmla="*/ 0 h 63"/>
                <a:gd name="T2" fmla="*/ 0 w 58"/>
                <a:gd name="T3" fmla="*/ 55 h 63"/>
                <a:gd name="T4" fmla="*/ 39 w 58"/>
                <a:gd name="T5" fmla="*/ 63 h 63"/>
                <a:gd name="T6" fmla="*/ 58 w 58"/>
                <a:gd name="T7" fmla="*/ 29 h 63"/>
                <a:gd name="T8" fmla="*/ 24 w 58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8"/>
                <a:gd name="T16" fmla="*/ 0 h 63"/>
                <a:gd name="T17" fmla="*/ 58 w 58"/>
                <a:gd name="T18" fmla="*/ 63 h 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8" h="63">
                  <a:moveTo>
                    <a:pt x="24" y="0"/>
                  </a:moveTo>
                  <a:lnTo>
                    <a:pt x="0" y="55"/>
                  </a:lnTo>
                  <a:lnTo>
                    <a:pt x="39" y="63"/>
                  </a:lnTo>
                  <a:lnTo>
                    <a:pt x="58" y="29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22" name="Freeform 221"/>
            <p:cNvSpPr>
              <a:spLocks/>
            </p:cNvSpPr>
            <p:nvPr/>
          </p:nvSpPr>
          <p:spPr bwMode="auto">
            <a:xfrm>
              <a:off x="1246" y="2638"/>
              <a:ext cx="58" cy="63"/>
            </a:xfrm>
            <a:custGeom>
              <a:avLst/>
              <a:gdLst>
                <a:gd name="T0" fmla="*/ 24 w 58"/>
                <a:gd name="T1" fmla="*/ 0 h 63"/>
                <a:gd name="T2" fmla="*/ 0 w 58"/>
                <a:gd name="T3" fmla="*/ 58 h 63"/>
                <a:gd name="T4" fmla="*/ 40 w 58"/>
                <a:gd name="T5" fmla="*/ 63 h 63"/>
                <a:gd name="T6" fmla="*/ 58 w 58"/>
                <a:gd name="T7" fmla="*/ 32 h 63"/>
                <a:gd name="T8" fmla="*/ 24 w 58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8"/>
                <a:gd name="T16" fmla="*/ 0 h 63"/>
                <a:gd name="T17" fmla="*/ 58 w 58"/>
                <a:gd name="T18" fmla="*/ 63 h 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8" h="63">
                  <a:moveTo>
                    <a:pt x="24" y="0"/>
                  </a:moveTo>
                  <a:lnTo>
                    <a:pt x="0" y="58"/>
                  </a:lnTo>
                  <a:lnTo>
                    <a:pt x="40" y="63"/>
                  </a:lnTo>
                  <a:lnTo>
                    <a:pt x="58" y="32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23" name="Freeform 222"/>
            <p:cNvSpPr>
              <a:spLocks/>
            </p:cNvSpPr>
            <p:nvPr/>
          </p:nvSpPr>
          <p:spPr bwMode="auto">
            <a:xfrm>
              <a:off x="837" y="2644"/>
              <a:ext cx="58" cy="62"/>
            </a:xfrm>
            <a:custGeom>
              <a:avLst/>
              <a:gdLst>
                <a:gd name="T0" fmla="*/ 24 w 58"/>
                <a:gd name="T1" fmla="*/ 0 h 62"/>
                <a:gd name="T2" fmla="*/ 0 w 58"/>
                <a:gd name="T3" fmla="*/ 57 h 62"/>
                <a:gd name="T4" fmla="*/ 40 w 58"/>
                <a:gd name="T5" fmla="*/ 62 h 62"/>
                <a:gd name="T6" fmla="*/ 58 w 58"/>
                <a:gd name="T7" fmla="*/ 31 h 62"/>
                <a:gd name="T8" fmla="*/ 24 w 58"/>
                <a:gd name="T9" fmla="*/ 0 h 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8"/>
                <a:gd name="T16" fmla="*/ 0 h 62"/>
                <a:gd name="T17" fmla="*/ 58 w 58"/>
                <a:gd name="T18" fmla="*/ 62 h 6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8" h="62">
                  <a:moveTo>
                    <a:pt x="24" y="0"/>
                  </a:moveTo>
                  <a:lnTo>
                    <a:pt x="0" y="57"/>
                  </a:lnTo>
                  <a:lnTo>
                    <a:pt x="40" y="62"/>
                  </a:lnTo>
                  <a:lnTo>
                    <a:pt x="58" y="31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24" name="Line 70"/>
            <p:cNvSpPr>
              <a:spLocks noChangeShapeType="1"/>
            </p:cNvSpPr>
            <p:nvPr/>
          </p:nvSpPr>
          <p:spPr bwMode="auto">
            <a:xfrm flipH="1">
              <a:off x="769" y="1799"/>
              <a:ext cx="310" cy="1317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25" name="Freeform 224"/>
            <p:cNvSpPr>
              <a:spLocks/>
            </p:cNvSpPr>
            <p:nvPr/>
          </p:nvSpPr>
          <p:spPr bwMode="auto">
            <a:xfrm>
              <a:off x="1079" y="1799"/>
              <a:ext cx="299" cy="2229"/>
            </a:xfrm>
            <a:custGeom>
              <a:avLst/>
              <a:gdLst>
                <a:gd name="T0" fmla="*/ 0 w 299"/>
                <a:gd name="T1" fmla="*/ 2229 h 2229"/>
                <a:gd name="T2" fmla="*/ 299 w 299"/>
                <a:gd name="T3" fmla="*/ 1338 h 2229"/>
                <a:gd name="T4" fmla="*/ 0 w 299"/>
                <a:gd name="T5" fmla="*/ 0 h 2229"/>
                <a:gd name="T6" fmla="*/ 0 60000 65536"/>
                <a:gd name="T7" fmla="*/ 0 60000 65536"/>
                <a:gd name="T8" fmla="*/ 0 60000 65536"/>
                <a:gd name="T9" fmla="*/ 0 w 299"/>
                <a:gd name="T10" fmla="*/ 0 h 2229"/>
                <a:gd name="T11" fmla="*/ 299 w 299"/>
                <a:gd name="T12" fmla="*/ 2229 h 2229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99" h="2229">
                  <a:moveTo>
                    <a:pt x="0" y="2229"/>
                  </a:moveTo>
                  <a:lnTo>
                    <a:pt x="299" y="1338"/>
                  </a:lnTo>
                  <a:lnTo>
                    <a:pt x="0" y="0"/>
                  </a:lnTo>
                </a:path>
              </a:pathLst>
            </a:custGeom>
            <a:noFill/>
            <a:ln w="158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26" name="Freeform 225"/>
            <p:cNvSpPr>
              <a:spLocks/>
            </p:cNvSpPr>
            <p:nvPr/>
          </p:nvSpPr>
          <p:spPr bwMode="auto">
            <a:xfrm>
              <a:off x="1341" y="2644"/>
              <a:ext cx="76" cy="73"/>
            </a:xfrm>
            <a:custGeom>
              <a:avLst/>
              <a:gdLst>
                <a:gd name="T0" fmla="*/ 39 w 76"/>
                <a:gd name="T1" fmla="*/ 73 h 73"/>
                <a:gd name="T2" fmla="*/ 50 w 76"/>
                <a:gd name="T3" fmla="*/ 73 h 73"/>
                <a:gd name="T4" fmla="*/ 60 w 76"/>
                <a:gd name="T5" fmla="*/ 68 h 73"/>
                <a:gd name="T6" fmla="*/ 68 w 76"/>
                <a:gd name="T7" fmla="*/ 57 h 73"/>
                <a:gd name="T8" fmla="*/ 73 w 76"/>
                <a:gd name="T9" fmla="*/ 49 h 73"/>
                <a:gd name="T10" fmla="*/ 76 w 76"/>
                <a:gd name="T11" fmla="*/ 36 h 73"/>
                <a:gd name="T12" fmla="*/ 73 w 76"/>
                <a:gd name="T13" fmla="*/ 26 h 73"/>
                <a:gd name="T14" fmla="*/ 68 w 76"/>
                <a:gd name="T15" fmla="*/ 15 h 73"/>
                <a:gd name="T16" fmla="*/ 60 w 76"/>
                <a:gd name="T17" fmla="*/ 7 h 73"/>
                <a:gd name="T18" fmla="*/ 50 w 76"/>
                <a:gd name="T19" fmla="*/ 2 h 73"/>
                <a:gd name="T20" fmla="*/ 39 w 76"/>
                <a:gd name="T21" fmla="*/ 0 h 73"/>
                <a:gd name="T22" fmla="*/ 26 w 76"/>
                <a:gd name="T23" fmla="*/ 2 h 73"/>
                <a:gd name="T24" fmla="*/ 16 w 76"/>
                <a:gd name="T25" fmla="*/ 7 h 73"/>
                <a:gd name="T26" fmla="*/ 8 w 76"/>
                <a:gd name="T27" fmla="*/ 15 h 73"/>
                <a:gd name="T28" fmla="*/ 2 w 76"/>
                <a:gd name="T29" fmla="*/ 26 h 73"/>
                <a:gd name="T30" fmla="*/ 0 w 76"/>
                <a:gd name="T31" fmla="*/ 36 h 73"/>
                <a:gd name="T32" fmla="*/ 2 w 76"/>
                <a:gd name="T33" fmla="*/ 49 h 73"/>
                <a:gd name="T34" fmla="*/ 8 w 76"/>
                <a:gd name="T35" fmla="*/ 57 h 73"/>
                <a:gd name="T36" fmla="*/ 16 w 76"/>
                <a:gd name="T37" fmla="*/ 68 h 73"/>
                <a:gd name="T38" fmla="*/ 26 w 76"/>
                <a:gd name="T39" fmla="*/ 73 h 73"/>
                <a:gd name="T40" fmla="*/ 39 w 76"/>
                <a:gd name="T41" fmla="*/ 73 h 73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76"/>
                <a:gd name="T64" fmla="*/ 0 h 73"/>
                <a:gd name="T65" fmla="*/ 76 w 76"/>
                <a:gd name="T66" fmla="*/ 73 h 73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76" h="73">
                  <a:moveTo>
                    <a:pt x="39" y="73"/>
                  </a:moveTo>
                  <a:lnTo>
                    <a:pt x="50" y="73"/>
                  </a:lnTo>
                  <a:lnTo>
                    <a:pt x="60" y="68"/>
                  </a:lnTo>
                  <a:lnTo>
                    <a:pt x="68" y="57"/>
                  </a:lnTo>
                  <a:lnTo>
                    <a:pt x="73" y="49"/>
                  </a:lnTo>
                  <a:lnTo>
                    <a:pt x="76" y="36"/>
                  </a:lnTo>
                  <a:lnTo>
                    <a:pt x="73" y="26"/>
                  </a:lnTo>
                  <a:lnTo>
                    <a:pt x="68" y="15"/>
                  </a:lnTo>
                  <a:lnTo>
                    <a:pt x="60" y="7"/>
                  </a:lnTo>
                  <a:lnTo>
                    <a:pt x="50" y="2"/>
                  </a:lnTo>
                  <a:lnTo>
                    <a:pt x="39" y="0"/>
                  </a:lnTo>
                  <a:lnTo>
                    <a:pt x="26" y="2"/>
                  </a:lnTo>
                  <a:lnTo>
                    <a:pt x="16" y="7"/>
                  </a:lnTo>
                  <a:lnTo>
                    <a:pt x="8" y="15"/>
                  </a:lnTo>
                  <a:lnTo>
                    <a:pt x="2" y="26"/>
                  </a:lnTo>
                  <a:lnTo>
                    <a:pt x="0" y="36"/>
                  </a:lnTo>
                  <a:lnTo>
                    <a:pt x="2" y="49"/>
                  </a:lnTo>
                  <a:lnTo>
                    <a:pt x="8" y="57"/>
                  </a:lnTo>
                  <a:lnTo>
                    <a:pt x="16" y="68"/>
                  </a:lnTo>
                  <a:lnTo>
                    <a:pt x="26" y="73"/>
                  </a:lnTo>
                  <a:lnTo>
                    <a:pt x="39" y="73"/>
                  </a:lnTo>
                  <a:close/>
                </a:path>
              </a:pathLst>
            </a:custGeom>
            <a:solidFill>
              <a:srgbClr val="FFFF00"/>
            </a:solidFill>
            <a:ln w="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27" name="Freeform 226"/>
            <p:cNvSpPr>
              <a:spLocks/>
            </p:cNvSpPr>
            <p:nvPr/>
          </p:nvSpPr>
          <p:spPr bwMode="auto">
            <a:xfrm>
              <a:off x="1792" y="3929"/>
              <a:ext cx="34" cy="110"/>
            </a:xfrm>
            <a:custGeom>
              <a:avLst/>
              <a:gdLst>
                <a:gd name="T0" fmla="*/ 16 w 34"/>
                <a:gd name="T1" fmla="*/ 110 h 110"/>
                <a:gd name="T2" fmla="*/ 18 w 34"/>
                <a:gd name="T3" fmla="*/ 107 h 110"/>
                <a:gd name="T4" fmla="*/ 24 w 34"/>
                <a:gd name="T5" fmla="*/ 97 h 110"/>
                <a:gd name="T6" fmla="*/ 29 w 34"/>
                <a:gd name="T7" fmla="*/ 81 h 110"/>
                <a:gd name="T8" fmla="*/ 34 w 34"/>
                <a:gd name="T9" fmla="*/ 65 h 110"/>
                <a:gd name="T10" fmla="*/ 31 w 34"/>
                <a:gd name="T11" fmla="*/ 52 h 110"/>
                <a:gd name="T12" fmla="*/ 26 w 34"/>
                <a:gd name="T13" fmla="*/ 36 h 110"/>
                <a:gd name="T14" fmla="*/ 26 w 34"/>
                <a:gd name="T15" fmla="*/ 26 h 110"/>
                <a:gd name="T16" fmla="*/ 24 w 34"/>
                <a:gd name="T17" fmla="*/ 23 h 110"/>
                <a:gd name="T18" fmla="*/ 21 w 34"/>
                <a:gd name="T19" fmla="*/ 18 h 110"/>
                <a:gd name="T20" fmla="*/ 13 w 34"/>
                <a:gd name="T21" fmla="*/ 13 h 110"/>
                <a:gd name="T22" fmla="*/ 0 w 34"/>
                <a:gd name="T23" fmla="*/ 0 h 110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34"/>
                <a:gd name="T37" fmla="*/ 0 h 110"/>
                <a:gd name="T38" fmla="*/ 34 w 34"/>
                <a:gd name="T39" fmla="*/ 110 h 110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34" h="110">
                  <a:moveTo>
                    <a:pt x="16" y="110"/>
                  </a:moveTo>
                  <a:lnTo>
                    <a:pt x="18" y="107"/>
                  </a:lnTo>
                  <a:lnTo>
                    <a:pt x="24" y="97"/>
                  </a:lnTo>
                  <a:lnTo>
                    <a:pt x="29" y="81"/>
                  </a:lnTo>
                  <a:lnTo>
                    <a:pt x="34" y="65"/>
                  </a:lnTo>
                  <a:lnTo>
                    <a:pt x="31" y="52"/>
                  </a:lnTo>
                  <a:lnTo>
                    <a:pt x="26" y="36"/>
                  </a:lnTo>
                  <a:lnTo>
                    <a:pt x="26" y="26"/>
                  </a:lnTo>
                  <a:lnTo>
                    <a:pt x="24" y="23"/>
                  </a:lnTo>
                  <a:lnTo>
                    <a:pt x="21" y="18"/>
                  </a:lnTo>
                  <a:lnTo>
                    <a:pt x="13" y="13"/>
                  </a:lnTo>
                  <a:lnTo>
                    <a:pt x="0" y="0"/>
                  </a:lnTo>
                </a:path>
              </a:pathLst>
            </a:custGeom>
            <a:noFill/>
            <a:ln w="793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28" name="Freeform 227"/>
            <p:cNvSpPr>
              <a:spLocks/>
            </p:cNvSpPr>
            <p:nvPr/>
          </p:nvSpPr>
          <p:spPr bwMode="auto">
            <a:xfrm>
              <a:off x="1776" y="3910"/>
              <a:ext cx="40" cy="40"/>
            </a:xfrm>
            <a:custGeom>
              <a:avLst/>
              <a:gdLst>
                <a:gd name="T0" fmla="*/ 0 w 40"/>
                <a:gd name="T1" fmla="*/ 0 h 40"/>
                <a:gd name="T2" fmla="*/ 8 w 40"/>
                <a:gd name="T3" fmla="*/ 5 h 40"/>
                <a:gd name="T4" fmla="*/ 19 w 40"/>
                <a:gd name="T5" fmla="*/ 8 h 40"/>
                <a:gd name="T6" fmla="*/ 29 w 40"/>
                <a:gd name="T7" fmla="*/ 11 h 40"/>
                <a:gd name="T8" fmla="*/ 40 w 40"/>
                <a:gd name="T9" fmla="*/ 13 h 40"/>
                <a:gd name="T10" fmla="*/ 19 w 40"/>
                <a:gd name="T11" fmla="*/ 21 h 40"/>
                <a:gd name="T12" fmla="*/ 11 w 40"/>
                <a:gd name="T13" fmla="*/ 40 h 40"/>
                <a:gd name="T14" fmla="*/ 8 w 40"/>
                <a:gd name="T15" fmla="*/ 32 h 40"/>
                <a:gd name="T16" fmla="*/ 5 w 40"/>
                <a:gd name="T17" fmla="*/ 21 h 40"/>
                <a:gd name="T18" fmla="*/ 3 w 40"/>
                <a:gd name="T19" fmla="*/ 11 h 40"/>
                <a:gd name="T20" fmla="*/ 0 w 40"/>
                <a:gd name="T21" fmla="*/ 0 h 4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40"/>
                <a:gd name="T34" fmla="*/ 0 h 40"/>
                <a:gd name="T35" fmla="*/ 40 w 40"/>
                <a:gd name="T36" fmla="*/ 40 h 40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40" h="40">
                  <a:moveTo>
                    <a:pt x="0" y="0"/>
                  </a:moveTo>
                  <a:lnTo>
                    <a:pt x="8" y="5"/>
                  </a:lnTo>
                  <a:lnTo>
                    <a:pt x="19" y="8"/>
                  </a:lnTo>
                  <a:lnTo>
                    <a:pt x="29" y="11"/>
                  </a:lnTo>
                  <a:lnTo>
                    <a:pt x="40" y="13"/>
                  </a:lnTo>
                  <a:lnTo>
                    <a:pt x="19" y="21"/>
                  </a:lnTo>
                  <a:lnTo>
                    <a:pt x="11" y="40"/>
                  </a:lnTo>
                  <a:lnTo>
                    <a:pt x="8" y="32"/>
                  </a:lnTo>
                  <a:lnTo>
                    <a:pt x="5" y="21"/>
                  </a:lnTo>
                  <a:lnTo>
                    <a:pt x="3" y="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29" name="Freeform 228"/>
            <p:cNvSpPr>
              <a:spLocks noEditPoints="1"/>
            </p:cNvSpPr>
            <p:nvPr/>
          </p:nvSpPr>
          <p:spPr bwMode="auto">
            <a:xfrm>
              <a:off x="1928" y="2890"/>
              <a:ext cx="50" cy="60"/>
            </a:xfrm>
            <a:custGeom>
              <a:avLst/>
              <a:gdLst>
                <a:gd name="T0" fmla="*/ 0 w 50"/>
                <a:gd name="T1" fmla="*/ 60 h 60"/>
                <a:gd name="T2" fmla="*/ 0 w 50"/>
                <a:gd name="T3" fmla="*/ 0 h 60"/>
                <a:gd name="T4" fmla="*/ 27 w 50"/>
                <a:gd name="T5" fmla="*/ 0 h 60"/>
                <a:gd name="T6" fmla="*/ 32 w 50"/>
                <a:gd name="T7" fmla="*/ 0 h 60"/>
                <a:gd name="T8" fmla="*/ 37 w 50"/>
                <a:gd name="T9" fmla="*/ 0 h 60"/>
                <a:gd name="T10" fmla="*/ 42 w 50"/>
                <a:gd name="T11" fmla="*/ 3 h 60"/>
                <a:gd name="T12" fmla="*/ 45 w 50"/>
                <a:gd name="T13" fmla="*/ 5 h 60"/>
                <a:gd name="T14" fmla="*/ 45 w 50"/>
                <a:gd name="T15" fmla="*/ 11 h 60"/>
                <a:gd name="T16" fmla="*/ 47 w 50"/>
                <a:gd name="T17" fmla="*/ 16 h 60"/>
                <a:gd name="T18" fmla="*/ 45 w 50"/>
                <a:gd name="T19" fmla="*/ 21 h 60"/>
                <a:gd name="T20" fmla="*/ 42 w 50"/>
                <a:gd name="T21" fmla="*/ 26 h 60"/>
                <a:gd name="T22" fmla="*/ 37 w 50"/>
                <a:gd name="T23" fmla="*/ 29 h 60"/>
                <a:gd name="T24" fmla="*/ 29 w 50"/>
                <a:gd name="T25" fmla="*/ 32 h 60"/>
                <a:gd name="T26" fmla="*/ 32 w 50"/>
                <a:gd name="T27" fmla="*/ 34 h 60"/>
                <a:gd name="T28" fmla="*/ 34 w 50"/>
                <a:gd name="T29" fmla="*/ 34 h 60"/>
                <a:gd name="T30" fmla="*/ 37 w 50"/>
                <a:gd name="T31" fmla="*/ 39 h 60"/>
                <a:gd name="T32" fmla="*/ 40 w 50"/>
                <a:gd name="T33" fmla="*/ 42 h 60"/>
                <a:gd name="T34" fmla="*/ 50 w 50"/>
                <a:gd name="T35" fmla="*/ 60 h 60"/>
                <a:gd name="T36" fmla="*/ 42 w 50"/>
                <a:gd name="T37" fmla="*/ 60 h 60"/>
                <a:gd name="T38" fmla="*/ 34 w 50"/>
                <a:gd name="T39" fmla="*/ 47 h 60"/>
                <a:gd name="T40" fmla="*/ 32 w 50"/>
                <a:gd name="T41" fmla="*/ 42 h 60"/>
                <a:gd name="T42" fmla="*/ 29 w 50"/>
                <a:gd name="T43" fmla="*/ 39 h 60"/>
                <a:gd name="T44" fmla="*/ 27 w 50"/>
                <a:gd name="T45" fmla="*/ 37 h 60"/>
                <a:gd name="T46" fmla="*/ 24 w 50"/>
                <a:gd name="T47" fmla="*/ 34 h 60"/>
                <a:gd name="T48" fmla="*/ 24 w 50"/>
                <a:gd name="T49" fmla="*/ 34 h 60"/>
                <a:gd name="T50" fmla="*/ 21 w 50"/>
                <a:gd name="T51" fmla="*/ 32 h 60"/>
                <a:gd name="T52" fmla="*/ 19 w 50"/>
                <a:gd name="T53" fmla="*/ 32 h 60"/>
                <a:gd name="T54" fmla="*/ 16 w 50"/>
                <a:gd name="T55" fmla="*/ 32 h 60"/>
                <a:gd name="T56" fmla="*/ 8 w 50"/>
                <a:gd name="T57" fmla="*/ 32 h 60"/>
                <a:gd name="T58" fmla="*/ 8 w 50"/>
                <a:gd name="T59" fmla="*/ 60 h 60"/>
                <a:gd name="T60" fmla="*/ 0 w 50"/>
                <a:gd name="T61" fmla="*/ 60 h 60"/>
                <a:gd name="T62" fmla="*/ 8 w 50"/>
                <a:gd name="T63" fmla="*/ 26 h 60"/>
                <a:gd name="T64" fmla="*/ 24 w 50"/>
                <a:gd name="T65" fmla="*/ 26 h 60"/>
                <a:gd name="T66" fmla="*/ 29 w 50"/>
                <a:gd name="T67" fmla="*/ 26 h 60"/>
                <a:gd name="T68" fmla="*/ 32 w 50"/>
                <a:gd name="T69" fmla="*/ 24 h 60"/>
                <a:gd name="T70" fmla="*/ 34 w 50"/>
                <a:gd name="T71" fmla="*/ 24 h 60"/>
                <a:gd name="T72" fmla="*/ 37 w 50"/>
                <a:gd name="T73" fmla="*/ 21 h 60"/>
                <a:gd name="T74" fmla="*/ 40 w 50"/>
                <a:gd name="T75" fmla="*/ 18 h 60"/>
                <a:gd name="T76" fmla="*/ 40 w 50"/>
                <a:gd name="T77" fmla="*/ 16 h 60"/>
                <a:gd name="T78" fmla="*/ 37 w 50"/>
                <a:gd name="T79" fmla="*/ 11 h 60"/>
                <a:gd name="T80" fmla="*/ 37 w 50"/>
                <a:gd name="T81" fmla="*/ 8 h 60"/>
                <a:gd name="T82" fmla="*/ 32 w 50"/>
                <a:gd name="T83" fmla="*/ 8 h 60"/>
                <a:gd name="T84" fmla="*/ 27 w 50"/>
                <a:gd name="T85" fmla="*/ 5 h 60"/>
                <a:gd name="T86" fmla="*/ 8 w 50"/>
                <a:gd name="T87" fmla="*/ 5 h 60"/>
                <a:gd name="T88" fmla="*/ 8 w 50"/>
                <a:gd name="T89" fmla="*/ 26 h 60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50"/>
                <a:gd name="T136" fmla="*/ 0 h 60"/>
                <a:gd name="T137" fmla="*/ 50 w 50"/>
                <a:gd name="T138" fmla="*/ 60 h 60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50" h="60">
                  <a:moveTo>
                    <a:pt x="0" y="60"/>
                  </a:moveTo>
                  <a:lnTo>
                    <a:pt x="0" y="0"/>
                  </a:lnTo>
                  <a:lnTo>
                    <a:pt x="27" y="0"/>
                  </a:lnTo>
                  <a:lnTo>
                    <a:pt x="32" y="0"/>
                  </a:lnTo>
                  <a:lnTo>
                    <a:pt x="37" y="0"/>
                  </a:lnTo>
                  <a:lnTo>
                    <a:pt x="42" y="3"/>
                  </a:lnTo>
                  <a:lnTo>
                    <a:pt x="45" y="5"/>
                  </a:lnTo>
                  <a:lnTo>
                    <a:pt x="45" y="11"/>
                  </a:lnTo>
                  <a:lnTo>
                    <a:pt x="47" y="16"/>
                  </a:lnTo>
                  <a:lnTo>
                    <a:pt x="45" y="21"/>
                  </a:lnTo>
                  <a:lnTo>
                    <a:pt x="42" y="26"/>
                  </a:lnTo>
                  <a:lnTo>
                    <a:pt x="37" y="29"/>
                  </a:lnTo>
                  <a:lnTo>
                    <a:pt x="29" y="32"/>
                  </a:lnTo>
                  <a:lnTo>
                    <a:pt x="32" y="34"/>
                  </a:lnTo>
                  <a:lnTo>
                    <a:pt x="34" y="34"/>
                  </a:lnTo>
                  <a:lnTo>
                    <a:pt x="37" y="39"/>
                  </a:lnTo>
                  <a:lnTo>
                    <a:pt x="40" y="42"/>
                  </a:lnTo>
                  <a:lnTo>
                    <a:pt x="50" y="60"/>
                  </a:lnTo>
                  <a:lnTo>
                    <a:pt x="42" y="60"/>
                  </a:lnTo>
                  <a:lnTo>
                    <a:pt x="34" y="47"/>
                  </a:lnTo>
                  <a:lnTo>
                    <a:pt x="32" y="42"/>
                  </a:lnTo>
                  <a:lnTo>
                    <a:pt x="29" y="39"/>
                  </a:lnTo>
                  <a:lnTo>
                    <a:pt x="27" y="37"/>
                  </a:lnTo>
                  <a:lnTo>
                    <a:pt x="24" y="34"/>
                  </a:lnTo>
                  <a:lnTo>
                    <a:pt x="21" y="32"/>
                  </a:lnTo>
                  <a:lnTo>
                    <a:pt x="19" y="32"/>
                  </a:lnTo>
                  <a:lnTo>
                    <a:pt x="16" y="32"/>
                  </a:lnTo>
                  <a:lnTo>
                    <a:pt x="8" y="32"/>
                  </a:lnTo>
                  <a:lnTo>
                    <a:pt x="8" y="60"/>
                  </a:lnTo>
                  <a:lnTo>
                    <a:pt x="0" y="60"/>
                  </a:lnTo>
                  <a:close/>
                  <a:moveTo>
                    <a:pt x="8" y="26"/>
                  </a:moveTo>
                  <a:lnTo>
                    <a:pt x="24" y="26"/>
                  </a:lnTo>
                  <a:lnTo>
                    <a:pt x="29" y="26"/>
                  </a:lnTo>
                  <a:lnTo>
                    <a:pt x="32" y="24"/>
                  </a:lnTo>
                  <a:lnTo>
                    <a:pt x="34" y="24"/>
                  </a:lnTo>
                  <a:lnTo>
                    <a:pt x="37" y="21"/>
                  </a:lnTo>
                  <a:lnTo>
                    <a:pt x="40" y="18"/>
                  </a:lnTo>
                  <a:lnTo>
                    <a:pt x="40" y="16"/>
                  </a:lnTo>
                  <a:lnTo>
                    <a:pt x="37" y="11"/>
                  </a:lnTo>
                  <a:lnTo>
                    <a:pt x="37" y="8"/>
                  </a:lnTo>
                  <a:lnTo>
                    <a:pt x="32" y="8"/>
                  </a:lnTo>
                  <a:lnTo>
                    <a:pt x="27" y="5"/>
                  </a:lnTo>
                  <a:lnTo>
                    <a:pt x="8" y="5"/>
                  </a:lnTo>
                  <a:lnTo>
                    <a:pt x="8" y="26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30" name="Freeform 229"/>
            <p:cNvSpPr>
              <a:spLocks noEditPoints="1"/>
            </p:cNvSpPr>
            <p:nvPr/>
          </p:nvSpPr>
          <p:spPr bwMode="auto">
            <a:xfrm>
              <a:off x="1926" y="2990"/>
              <a:ext cx="39" cy="60"/>
            </a:xfrm>
            <a:custGeom>
              <a:avLst/>
              <a:gdLst>
                <a:gd name="T0" fmla="*/ 0 w 39"/>
                <a:gd name="T1" fmla="*/ 29 h 60"/>
                <a:gd name="T2" fmla="*/ 0 w 39"/>
                <a:gd name="T3" fmla="*/ 21 h 60"/>
                <a:gd name="T4" fmla="*/ 2 w 39"/>
                <a:gd name="T5" fmla="*/ 13 h 60"/>
                <a:gd name="T6" fmla="*/ 5 w 39"/>
                <a:gd name="T7" fmla="*/ 8 h 60"/>
                <a:gd name="T8" fmla="*/ 8 w 39"/>
                <a:gd name="T9" fmla="*/ 2 h 60"/>
                <a:gd name="T10" fmla="*/ 13 w 39"/>
                <a:gd name="T11" fmla="*/ 0 h 60"/>
                <a:gd name="T12" fmla="*/ 18 w 39"/>
                <a:gd name="T13" fmla="*/ 0 h 60"/>
                <a:gd name="T14" fmla="*/ 23 w 39"/>
                <a:gd name="T15" fmla="*/ 0 h 60"/>
                <a:gd name="T16" fmla="*/ 26 w 39"/>
                <a:gd name="T17" fmla="*/ 0 h 60"/>
                <a:gd name="T18" fmla="*/ 31 w 39"/>
                <a:gd name="T19" fmla="*/ 2 h 60"/>
                <a:gd name="T20" fmla="*/ 34 w 39"/>
                <a:gd name="T21" fmla="*/ 8 h 60"/>
                <a:gd name="T22" fmla="*/ 36 w 39"/>
                <a:gd name="T23" fmla="*/ 10 h 60"/>
                <a:gd name="T24" fmla="*/ 36 w 39"/>
                <a:gd name="T25" fmla="*/ 15 h 60"/>
                <a:gd name="T26" fmla="*/ 39 w 39"/>
                <a:gd name="T27" fmla="*/ 21 h 60"/>
                <a:gd name="T28" fmla="*/ 39 w 39"/>
                <a:gd name="T29" fmla="*/ 29 h 60"/>
                <a:gd name="T30" fmla="*/ 36 w 39"/>
                <a:gd name="T31" fmla="*/ 39 h 60"/>
                <a:gd name="T32" fmla="*/ 36 w 39"/>
                <a:gd name="T33" fmla="*/ 47 h 60"/>
                <a:gd name="T34" fmla="*/ 34 w 39"/>
                <a:gd name="T35" fmla="*/ 52 h 60"/>
                <a:gd name="T36" fmla="*/ 29 w 39"/>
                <a:gd name="T37" fmla="*/ 57 h 60"/>
                <a:gd name="T38" fmla="*/ 23 w 39"/>
                <a:gd name="T39" fmla="*/ 60 h 60"/>
                <a:gd name="T40" fmla="*/ 18 w 39"/>
                <a:gd name="T41" fmla="*/ 60 h 60"/>
                <a:gd name="T42" fmla="*/ 10 w 39"/>
                <a:gd name="T43" fmla="*/ 57 h 60"/>
                <a:gd name="T44" fmla="*/ 5 w 39"/>
                <a:gd name="T45" fmla="*/ 55 h 60"/>
                <a:gd name="T46" fmla="*/ 2 w 39"/>
                <a:gd name="T47" fmla="*/ 47 h 60"/>
                <a:gd name="T48" fmla="*/ 0 w 39"/>
                <a:gd name="T49" fmla="*/ 39 h 60"/>
                <a:gd name="T50" fmla="*/ 0 w 39"/>
                <a:gd name="T51" fmla="*/ 29 h 60"/>
                <a:gd name="T52" fmla="*/ 8 w 39"/>
                <a:gd name="T53" fmla="*/ 29 h 60"/>
                <a:gd name="T54" fmla="*/ 8 w 39"/>
                <a:gd name="T55" fmla="*/ 39 h 60"/>
                <a:gd name="T56" fmla="*/ 8 w 39"/>
                <a:gd name="T57" fmla="*/ 44 h 60"/>
                <a:gd name="T58" fmla="*/ 10 w 39"/>
                <a:gd name="T59" fmla="*/ 50 h 60"/>
                <a:gd name="T60" fmla="*/ 13 w 39"/>
                <a:gd name="T61" fmla="*/ 52 h 60"/>
                <a:gd name="T62" fmla="*/ 18 w 39"/>
                <a:gd name="T63" fmla="*/ 52 h 60"/>
                <a:gd name="T64" fmla="*/ 23 w 39"/>
                <a:gd name="T65" fmla="*/ 52 h 60"/>
                <a:gd name="T66" fmla="*/ 26 w 39"/>
                <a:gd name="T67" fmla="*/ 50 h 60"/>
                <a:gd name="T68" fmla="*/ 29 w 39"/>
                <a:gd name="T69" fmla="*/ 44 h 60"/>
                <a:gd name="T70" fmla="*/ 31 w 39"/>
                <a:gd name="T71" fmla="*/ 39 h 60"/>
                <a:gd name="T72" fmla="*/ 31 w 39"/>
                <a:gd name="T73" fmla="*/ 29 h 60"/>
                <a:gd name="T74" fmla="*/ 31 w 39"/>
                <a:gd name="T75" fmla="*/ 21 h 60"/>
                <a:gd name="T76" fmla="*/ 29 w 39"/>
                <a:gd name="T77" fmla="*/ 15 h 60"/>
                <a:gd name="T78" fmla="*/ 26 w 39"/>
                <a:gd name="T79" fmla="*/ 10 h 60"/>
                <a:gd name="T80" fmla="*/ 23 w 39"/>
                <a:gd name="T81" fmla="*/ 8 h 60"/>
                <a:gd name="T82" fmla="*/ 18 w 39"/>
                <a:gd name="T83" fmla="*/ 5 h 60"/>
                <a:gd name="T84" fmla="*/ 13 w 39"/>
                <a:gd name="T85" fmla="*/ 8 h 60"/>
                <a:gd name="T86" fmla="*/ 10 w 39"/>
                <a:gd name="T87" fmla="*/ 10 h 60"/>
                <a:gd name="T88" fmla="*/ 8 w 39"/>
                <a:gd name="T89" fmla="*/ 15 h 60"/>
                <a:gd name="T90" fmla="*/ 8 w 39"/>
                <a:gd name="T91" fmla="*/ 21 h 60"/>
                <a:gd name="T92" fmla="*/ 8 w 39"/>
                <a:gd name="T93" fmla="*/ 29 h 60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w 39"/>
                <a:gd name="T142" fmla="*/ 0 h 60"/>
                <a:gd name="T143" fmla="*/ 39 w 39"/>
                <a:gd name="T144" fmla="*/ 60 h 60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T141" t="T142" r="T143" b="T144"/>
              <a:pathLst>
                <a:path w="39" h="60">
                  <a:moveTo>
                    <a:pt x="0" y="29"/>
                  </a:moveTo>
                  <a:lnTo>
                    <a:pt x="0" y="21"/>
                  </a:lnTo>
                  <a:lnTo>
                    <a:pt x="2" y="13"/>
                  </a:lnTo>
                  <a:lnTo>
                    <a:pt x="5" y="8"/>
                  </a:lnTo>
                  <a:lnTo>
                    <a:pt x="8" y="2"/>
                  </a:lnTo>
                  <a:lnTo>
                    <a:pt x="13" y="0"/>
                  </a:lnTo>
                  <a:lnTo>
                    <a:pt x="18" y="0"/>
                  </a:lnTo>
                  <a:lnTo>
                    <a:pt x="23" y="0"/>
                  </a:lnTo>
                  <a:lnTo>
                    <a:pt x="26" y="0"/>
                  </a:lnTo>
                  <a:lnTo>
                    <a:pt x="31" y="2"/>
                  </a:lnTo>
                  <a:lnTo>
                    <a:pt x="34" y="8"/>
                  </a:lnTo>
                  <a:lnTo>
                    <a:pt x="36" y="10"/>
                  </a:lnTo>
                  <a:lnTo>
                    <a:pt x="36" y="15"/>
                  </a:lnTo>
                  <a:lnTo>
                    <a:pt x="39" y="21"/>
                  </a:lnTo>
                  <a:lnTo>
                    <a:pt x="39" y="29"/>
                  </a:lnTo>
                  <a:lnTo>
                    <a:pt x="36" y="39"/>
                  </a:lnTo>
                  <a:lnTo>
                    <a:pt x="36" y="47"/>
                  </a:lnTo>
                  <a:lnTo>
                    <a:pt x="34" y="52"/>
                  </a:lnTo>
                  <a:lnTo>
                    <a:pt x="29" y="57"/>
                  </a:lnTo>
                  <a:lnTo>
                    <a:pt x="23" y="60"/>
                  </a:lnTo>
                  <a:lnTo>
                    <a:pt x="18" y="60"/>
                  </a:lnTo>
                  <a:lnTo>
                    <a:pt x="10" y="57"/>
                  </a:lnTo>
                  <a:lnTo>
                    <a:pt x="5" y="55"/>
                  </a:lnTo>
                  <a:lnTo>
                    <a:pt x="2" y="47"/>
                  </a:lnTo>
                  <a:lnTo>
                    <a:pt x="0" y="39"/>
                  </a:lnTo>
                  <a:lnTo>
                    <a:pt x="0" y="29"/>
                  </a:lnTo>
                  <a:close/>
                  <a:moveTo>
                    <a:pt x="8" y="29"/>
                  </a:moveTo>
                  <a:lnTo>
                    <a:pt x="8" y="39"/>
                  </a:lnTo>
                  <a:lnTo>
                    <a:pt x="8" y="44"/>
                  </a:lnTo>
                  <a:lnTo>
                    <a:pt x="10" y="50"/>
                  </a:lnTo>
                  <a:lnTo>
                    <a:pt x="13" y="52"/>
                  </a:lnTo>
                  <a:lnTo>
                    <a:pt x="18" y="52"/>
                  </a:lnTo>
                  <a:lnTo>
                    <a:pt x="23" y="52"/>
                  </a:lnTo>
                  <a:lnTo>
                    <a:pt x="26" y="50"/>
                  </a:lnTo>
                  <a:lnTo>
                    <a:pt x="29" y="44"/>
                  </a:lnTo>
                  <a:lnTo>
                    <a:pt x="31" y="39"/>
                  </a:lnTo>
                  <a:lnTo>
                    <a:pt x="31" y="29"/>
                  </a:lnTo>
                  <a:lnTo>
                    <a:pt x="31" y="21"/>
                  </a:lnTo>
                  <a:lnTo>
                    <a:pt x="29" y="15"/>
                  </a:lnTo>
                  <a:lnTo>
                    <a:pt x="26" y="10"/>
                  </a:lnTo>
                  <a:lnTo>
                    <a:pt x="23" y="8"/>
                  </a:lnTo>
                  <a:lnTo>
                    <a:pt x="18" y="5"/>
                  </a:lnTo>
                  <a:lnTo>
                    <a:pt x="13" y="8"/>
                  </a:lnTo>
                  <a:lnTo>
                    <a:pt x="10" y="10"/>
                  </a:lnTo>
                  <a:lnTo>
                    <a:pt x="8" y="15"/>
                  </a:lnTo>
                  <a:lnTo>
                    <a:pt x="8" y="21"/>
                  </a:lnTo>
                  <a:lnTo>
                    <a:pt x="8" y="29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31" name="Freeform 230"/>
            <p:cNvSpPr>
              <a:spLocks noEditPoints="1"/>
            </p:cNvSpPr>
            <p:nvPr/>
          </p:nvSpPr>
          <p:spPr bwMode="auto">
            <a:xfrm>
              <a:off x="1970" y="2984"/>
              <a:ext cx="29" cy="35"/>
            </a:xfrm>
            <a:custGeom>
              <a:avLst/>
              <a:gdLst>
                <a:gd name="T0" fmla="*/ 0 w 29"/>
                <a:gd name="T1" fmla="*/ 16 h 35"/>
                <a:gd name="T2" fmla="*/ 3 w 29"/>
                <a:gd name="T3" fmla="*/ 8 h 35"/>
                <a:gd name="T4" fmla="*/ 5 w 29"/>
                <a:gd name="T5" fmla="*/ 3 h 35"/>
                <a:gd name="T6" fmla="*/ 11 w 29"/>
                <a:gd name="T7" fmla="*/ 0 h 35"/>
                <a:gd name="T8" fmla="*/ 16 w 29"/>
                <a:gd name="T9" fmla="*/ 0 h 35"/>
                <a:gd name="T10" fmla="*/ 21 w 29"/>
                <a:gd name="T11" fmla="*/ 0 h 35"/>
                <a:gd name="T12" fmla="*/ 26 w 29"/>
                <a:gd name="T13" fmla="*/ 6 h 35"/>
                <a:gd name="T14" fmla="*/ 29 w 29"/>
                <a:gd name="T15" fmla="*/ 11 h 35"/>
                <a:gd name="T16" fmla="*/ 29 w 29"/>
                <a:gd name="T17" fmla="*/ 16 h 35"/>
                <a:gd name="T18" fmla="*/ 29 w 29"/>
                <a:gd name="T19" fmla="*/ 21 h 35"/>
                <a:gd name="T20" fmla="*/ 29 w 29"/>
                <a:gd name="T21" fmla="*/ 27 h 35"/>
                <a:gd name="T22" fmla="*/ 26 w 29"/>
                <a:gd name="T23" fmla="*/ 29 h 35"/>
                <a:gd name="T24" fmla="*/ 24 w 29"/>
                <a:gd name="T25" fmla="*/ 32 h 35"/>
                <a:gd name="T26" fmla="*/ 19 w 29"/>
                <a:gd name="T27" fmla="*/ 35 h 35"/>
                <a:gd name="T28" fmla="*/ 16 w 29"/>
                <a:gd name="T29" fmla="*/ 35 h 35"/>
                <a:gd name="T30" fmla="*/ 8 w 29"/>
                <a:gd name="T31" fmla="*/ 32 h 35"/>
                <a:gd name="T32" fmla="*/ 5 w 29"/>
                <a:gd name="T33" fmla="*/ 29 h 35"/>
                <a:gd name="T34" fmla="*/ 3 w 29"/>
                <a:gd name="T35" fmla="*/ 24 h 35"/>
                <a:gd name="T36" fmla="*/ 0 w 29"/>
                <a:gd name="T37" fmla="*/ 16 h 35"/>
                <a:gd name="T38" fmla="*/ 5 w 29"/>
                <a:gd name="T39" fmla="*/ 16 h 35"/>
                <a:gd name="T40" fmla="*/ 8 w 29"/>
                <a:gd name="T41" fmla="*/ 21 h 35"/>
                <a:gd name="T42" fmla="*/ 8 w 29"/>
                <a:gd name="T43" fmla="*/ 27 h 35"/>
                <a:gd name="T44" fmla="*/ 11 w 29"/>
                <a:gd name="T45" fmla="*/ 29 h 35"/>
                <a:gd name="T46" fmla="*/ 16 w 29"/>
                <a:gd name="T47" fmla="*/ 29 h 35"/>
                <a:gd name="T48" fmla="*/ 19 w 29"/>
                <a:gd name="T49" fmla="*/ 29 h 35"/>
                <a:gd name="T50" fmla="*/ 21 w 29"/>
                <a:gd name="T51" fmla="*/ 27 h 35"/>
                <a:gd name="T52" fmla="*/ 24 w 29"/>
                <a:gd name="T53" fmla="*/ 21 h 35"/>
                <a:gd name="T54" fmla="*/ 24 w 29"/>
                <a:gd name="T55" fmla="*/ 16 h 35"/>
                <a:gd name="T56" fmla="*/ 24 w 29"/>
                <a:gd name="T57" fmla="*/ 11 h 35"/>
                <a:gd name="T58" fmla="*/ 21 w 29"/>
                <a:gd name="T59" fmla="*/ 8 h 35"/>
                <a:gd name="T60" fmla="*/ 19 w 29"/>
                <a:gd name="T61" fmla="*/ 6 h 35"/>
                <a:gd name="T62" fmla="*/ 16 w 29"/>
                <a:gd name="T63" fmla="*/ 6 h 35"/>
                <a:gd name="T64" fmla="*/ 11 w 29"/>
                <a:gd name="T65" fmla="*/ 6 h 35"/>
                <a:gd name="T66" fmla="*/ 8 w 29"/>
                <a:gd name="T67" fmla="*/ 8 h 35"/>
                <a:gd name="T68" fmla="*/ 8 w 29"/>
                <a:gd name="T69" fmla="*/ 11 h 35"/>
                <a:gd name="T70" fmla="*/ 5 w 29"/>
                <a:gd name="T71" fmla="*/ 16 h 35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29"/>
                <a:gd name="T109" fmla="*/ 0 h 35"/>
                <a:gd name="T110" fmla="*/ 29 w 29"/>
                <a:gd name="T111" fmla="*/ 35 h 35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29" h="35">
                  <a:moveTo>
                    <a:pt x="0" y="16"/>
                  </a:moveTo>
                  <a:lnTo>
                    <a:pt x="3" y="8"/>
                  </a:lnTo>
                  <a:lnTo>
                    <a:pt x="5" y="3"/>
                  </a:lnTo>
                  <a:lnTo>
                    <a:pt x="11" y="0"/>
                  </a:lnTo>
                  <a:lnTo>
                    <a:pt x="16" y="0"/>
                  </a:lnTo>
                  <a:lnTo>
                    <a:pt x="21" y="0"/>
                  </a:lnTo>
                  <a:lnTo>
                    <a:pt x="26" y="6"/>
                  </a:lnTo>
                  <a:lnTo>
                    <a:pt x="29" y="11"/>
                  </a:lnTo>
                  <a:lnTo>
                    <a:pt x="29" y="16"/>
                  </a:lnTo>
                  <a:lnTo>
                    <a:pt x="29" y="21"/>
                  </a:lnTo>
                  <a:lnTo>
                    <a:pt x="29" y="27"/>
                  </a:lnTo>
                  <a:lnTo>
                    <a:pt x="26" y="29"/>
                  </a:lnTo>
                  <a:lnTo>
                    <a:pt x="24" y="32"/>
                  </a:lnTo>
                  <a:lnTo>
                    <a:pt x="19" y="35"/>
                  </a:lnTo>
                  <a:lnTo>
                    <a:pt x="16" y="35"/>
                  </a:lnTo>
                  <a:lnTo>
                    <a:pt x="8" y="32"/>
                  </a:lnTo>
                  <a:lnTo>
                    <a:pt x="5" y="29"/>
                  </a:lnTo>
                  <a:lnTo>
                    <a:pt x="3" y="24"/>
                  </a:lnTo>
                  <a:lnTo>
                    <a:pt x="0" y="16"/>
                  </a:lnTo>
                  <a:close/>
                  <a:moveTo>
                    <a:pt x="5" y="16"/>
                  </a:moveTo>
                  <a:lnTo>
                    <a:pt x="8" y="21"/>
                  </a:lnTo>
                  <a:lnTo>
                    <a:pt x="8" y="27"/>
                  </a:lnTo>
                  <a:lnTo>
                    <a:pt x="11" y="29"/>
                  </a:lnTo>
                  <a:lnTo>
                    <a:pt x="16" y="29"/>
                  </a:lnTo>
                  <a:lnTo>
                    <a:pt x="19" y="29"/>
                  </a:lnTo>
                  <a:lnTo>
                    <a:pt x="21" y="27"/>
                  </a:lnTo>
                  <a:lnTo>
                    <a:pt x="24" y="21"/>
                  </a:lnTo>
                  <a:lnTo>
                    <a:pt x="24" y="16"/>
                  </a:lnTo>
                  <a:lnTo>
                    <a:pt x="24" y="11"/>
                  </a:lnTo>
                  <a:lnTo>
                    <a:pt x="21" y="8"/>
                  </a:lnTo>
                  <a:lnTo>
                    <a:pt x="19" y="6"/>
                  </a:lnTo>
                  <a:lnTo>
                    <a:pt x="16" y="6"/>
                  </a:lnTo>
                  <a:lnTo>
                    <a:pt x="11" y="6"/>
                  </a:lnTo>
                  <a:lnTo>
                    <a:pt x="8" y="8"/>
                  </a:lnTo>
                  <a:lnTo>
                    <a:pt x="8" y="11"/>
                  </a:lnTo>
                  <a:lnTo>
                    <a:pt x="5" y="16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32" name="Freeform 231"/>
            <p:cNvSpPr>
              <a:spLocks/>
            </p:cNvSpPr>
            <p:nvPr/>
          </p:nvSpPr>
          <p:spPr bwMode="auto">
            <a:xfrm>
              <a:off x="596" y="2502"/>
              <a:ext cx="55" cy="63"/>
            </a:xfrm>
            <a:custGeom>
              <a:avLst/>
              <a:gdLst>
                <a:gd name="T0" fmla="*/ 29 w 55"/>
                <a:gd name="T1" fmla="*/ 37 h 63"/>
                <a:gd name="T2" fmla="*/ 29 w 55"/>
                <a:gd name="T3" fmla="*/ 31 h 63"/>
                <a:gd name="T4" fmla="*/ 55 w 55"/>
                <a:gd name="T5" fmla="*/ 31 h 63"/>
                <a:gd name="T6" fmla="*/ 55 w 55"/>
                <a:gd name="T7" fmla="*/ 52 h 63"/>
                <a:gd name="T8" fmla="*/ 50 w 55"/>
                <a:gd name="T9" fmla="*/ 58 h 63"/>
                <a:gd name="T10" fmla="*/ 42 w 55"/>
                <a:gd name="T11" fmla="*/ 60 h 63"/>
                <a:gd name="T12" fmla="*/ 37 w 55"/>
                <a:gd name="T13" fmla="*/ 60 h 63"/>
                <a:gd name="T14" fmla="*/ 29 w 55"/>
                <a:gd name="T15" fmla="*/ 63 h 63"/>
                <a:gd name="T16" fmla="*/ 21 w 55"/>
                <a:gd name="T17" fmla="*/ 60 h 63"/>
                <a:gd name="T18" fmla="*/ 13 w 55"/>
                <a:gd name="T19" fmla="*/ 58 h 63"/>
                <a:gd name="T20" fmla="*/ 8 w 55"/>
                <a:gd name="T21" fmla="*/ 52 h 63"/>
                <a:gd name="T22" fmla="*/ 3 w 55"/>
                <a:gd name="T23" fmla="*/ 47 h 63"/>
                <a:gd name="T24" fmla="*/ 0 w 55"/>
                <a:gd name="T25" fmla="*/ 39 h 63"/>
                <a:gd name="T26" fmla="*/ 0 w 55"/>
                <a:gd name="T27" fmla="*/ 31 h 63"/>
                <a:gd name="T28" fmla="*/ 0 w 55"/>
                <a:gd name="T29" fmla="*/ 24 h 63"/>
                <a:gd name="T30" fmla="*/ 3 w 55"/>
                <a:gd name="T31" fmla="*/ 16 h 63"/>
                <a:gd name="T32" fmla="*/ 8 w 55"/>
                <a:gd name="T33" fmla="*/ 8 h 63"/>
                <a:gd name="T34" fmla="*/ 13 w 55"/>
                <a:gd name="T35" fmla="*/ 3 h 63"/>
                <a:gd name="T36" fmla="*/ 21 w 55"/>
                <a:gd name="T37" fmla="*/ 0 h 63"/>
                <a:gd name="T38" fmla="*/ 29 w 55"/>
                <a:gd name="T39" fmla="*/ 0 h 63"/>
                <a:gd name="T40" fmla="*/ 37 w 55"/>
                <a:gd name="T41" fmla="*/ 0 h 63"/>
                <a:gd name="T42" fmla="*/ 42 w 55"/>
                <a:gd name="T43" fmla="*/ 3 h 63"/>
                <a:gd name="T44" fmla="*/ 47 w 55"/>
                <a:gd name="T45" fmla="*/ 5 h 63"/>
                <a:gd name="T46" fmla="*/ 50 w 55"/>
                <a:gd name="T47" fmla="*/ 8 h 63"/>
                <a:gd name="T48" fmla="*/ 53 w 55"/>
                <a:gd name="T49" fmla="*/ 13 h 63"/>
                <a:gd name="T50" fmla="*/ 55 w 55"/>
                <a:gd name="T51" fmla="*/ 18 h 63"/>
                <a:gd name="T52" fmla="*/ 47 w 55"/>
                <a:gd name="T53" fmla="*/ 21 h 63"/>
                <a:gd name="T54" fmla="*/ 45 w 55"/>
                <a:gd name="T55" fmla="*/ 16 h 63"/>
                <a:gd name="T56" fmla="*/ 45 w 55"/>
                <a:gd name="T57" fmla="*/ 13 h 63"/>
                <a:gd name="T58" fmla="*/ 42 w 55"/>
                <a:gd name="T59" fmla="*/ 10 h 63"/>
                <a:gd name="T60" fmla="*/ 37 w 55"/>
                <a:gd name="T61" fmla="*/ 8 h 63"/>
                <a:gd name="T62" fmla="*/ 34 w 55"/>
                <a:gd name="T63" fmla="*/ 8 h 63"/>
                <a:gd name="T64" fmla="*/ 29 w 55"/>
                <a:gd name="T65" fmla="*/ 8 h 63"/>
                <a:gd name="T66" fmla="*/ 24 w 55"/>
                <a:gd name="T67" fmla="*/ 8 h 63"/>
                <a:gd name="T68" fmla="*/ 21 w 55"/>
                <a:gd name="T69" fmla="*/ 8 h 63"/>
                <a:gd name="T70" fmla="*/ 16 w 55"/>
                <a:gd name="T71" fmla="*/ 10 h 63"/>
                <a:gd name="T72" fmla="*/ 13 w 55"/>
                <a:gd name="T73" fmla="*/ 13 h 63"/>
                <a:gd name="T74" fmla="*/ 11 w 55"/>
                <a:gd name="T75" fmla="*/ 16 h 63"/>
                <a:gd name="T76" fmla="*/ 11 w 55"/>
                <a:gd name="T77" fmla="*/ 18 h 63"/>
                <a:gd name="T78" fmla="*/ 8 w 55"/>
                <a:gd name="T79" fmla="*/ 24 h 63"/>
                <a:gd name="T80" fmla="*/ 8 w 55"/>
                <a:gd name="T81" fmla="*/ 31 h 63"/>
                <a:gd name="T82" fmla="*/ 8 w 55"/>
                <a:gd name="T83" fmla="*/ 39 h 63"/>
                <a:gd name="T84" fmla="*/ 11 w 55"/>
                <a:gd name="T85" fmla="*/ 44 h 63"/>
                <a:gd name="T86" fmla="*/ 13 w 55"/>
                <a:gd name="T87" fmla="*/ 50 h 63"/>
                <a:gd name="T88" fmla="*/ 18 w 55"/>
                <a:gd name="T89" fmla="*/ 52 h 63"/>
                <a:gd name="T90" fmla="*/ 24 w 55"/>
                <a:gd name="T91" fmla="*/ 55 h 63"/>
                <a:gd name="T92" fmla="*/ 29 w 55"/>
                <a:gd name="T93" fmla="*/ 55 h 63"/>
                <a:gd name="T94" fmla="*/ 34 w 55"/>
                <a:gd name="T95" fmla="*/ 55 h 63"/>
                <a:gd name="T96" fmla="*/ 39 w 55"/>
                <a:gd name="T97" fmla="*/ 52 h 63"/>
                <a:gd name="T98" fmla="*/ 45 w 55"/>
                <a:gd name="T99" fmla="*/ 50 h 63"/>
                <a:gd name="T100" fmla="*/ 47 w 55"/>
                <a:gd name="T101" fmla="*/ 50 h 63"/>
                <a:gd name="T102" fmla="*/ 47 w 55"/>
                <a:gd name="T103" fmla="*/ 37 h 63"/>
                <a:gd name="T104" fmla="*/ 29 w 55"/>
                <a:gd name="T105" fmla="*/ 37 h 63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55"/>
                <a:gd name="T160" fmla="*/ 0 h 63"/>
                <a:gd name="T161" fmla="*/ 55 w 55"/>
                <a:gd name="T162" fmla="*/ 63 h 63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55" h="63">
                  <a:moveTo>
                    <a:pt x="29" y="37"/>
                  </a:moveTo>
                  <a:lnTo>
                    <a:pt x="29" y="31"/>
                  </a:lnTo>
                  <a:lnTo>
                    <a:pt x="55" y="31"/>
                  </a:lnTo>
                  <a:lnTo>
                    <a:pt x="55" y="52"/>
                  </a:lnTo>
                  <a:lnTo>
                    <a:pt x="50" y="58"/>
                  </a:lnTo>
                  <a:lnTo>
                    <a:pt x="42" y="60"/>
                  </a:lnTo>
                  <a:lnTo>
                    <a:pt x="37" y="60"/>
                  </a:lnTo>
                  <a:lnTo>
                    <a:pt x="29" y="63"/>
                  </a:lnTo>
                  <a:lnTo>
                    <a:pt x="21" y="60"/>
                  </a:lnTo>
                  <a:lnTo>
                    <a:pt x="13" y="58"/>
                  </a:lnTo>
                  <a:lnTo>
                    <a:pt x="8" y="52"/>
                  </a:lnTo>
                  <a:lnTo>
                    <a:pt x="3" y="47"/>
                  </a:lnTo>
                  <a:lnTo>
                    <a:pt x="0" y="39"/>
                  </a:lnTo>
                  <a:lnTo>
                    <a:pt x="0" y="31"/>
                  </a:lnTo>
                  <a:lnTo>
                    <a:pt x="0" y="24"/>
                  </a:lnTo>
                  <a:lnTo>
                    <a:pt x="3" y="16"/>
                  </a:lnTo>
                  <a:lnTo>
                    <a:pt x="8" y="8"/>
                  </a:lnTo>
                  <a:lnTo>
                    <a:pt x="13" y="3"/>
                  </a:lnTo>
                  <a:lnTo>
                    <a:pt x="21" y="0"/>
                  </a:lnTo>
                  <a:lnTo>
                    <a:pt x="29" y="0"/>
                  </a:lnTo>
                  <a:lnTo>
                    <a:pt x="37" y="0"/>
                  </a:lnTo>
                  <a:lnTo>
                    <a:pt x="42" y="3"/>
                  </a:lnTo>
                  <a:lnTo>
                    <a:pt x="47" y="5"/>
                  </a:lnTo>
                  <a:lnTo>
                    <a:pt x="50" y="8"/>
                  </a:lnTo>
                  <a:lnTo>
                    <a:pt x="53" y="13"/>
                  </a:lnTo>
                  <a:lnTo>
                    <a:pt x="55" y="18"/>
                  </a:lnTo>
                  <a:lnTo>
                    <a:pt x="47" y="21"/>
                  </a:lnTo>
                  <a:lnTo>
                    <a:pt x="45" y="16"/>
                  </a:lnTo>
                  <a:lnTo>
                    <a:pt x="45" y="13"/>
                  </a:lnTo>
                  <a:lnTo>
                    <a:pt x="42" y="10"/>
                  </a:lnTo>
                  <a:lnTo>
                    <a:pt x="37" y="8"/>
                  </a:lnTo>
                  <a:lnTo>
                    <a:pt x="34" y="8"/>
                  </a:lnTo>
                  <a:lnTo>
                    <a:pt x="29" y="8"/>
                  </a:lnTo>
                  <a:lnTo>
                    <a:pt x="24" y="8"/>
                  </a:lnTo>
                  <a:lnTo>
                    <a:pt x="21" y="8"/>
                  </a:lnTo>
                  <a:lnTo>
                    <a:pt x="16" y="10"/>
                  </a:lnTo>
                  <a:lnTo>
                    <a:pt x="13" y="13"/>
                  </a:lnTo>
                  <a:lnTo>
                    <a:pt x="11" y="16"/>
                  </a:lnTo>
                  <a:lnTo>
                    <a:pt x="11" y="18"/>
                  </a:lnTo>
                  <a:lnTo>
                    <a:pt x="8" y="24"/>
                  </a:lnTo>
                  <a:lnTo>
                    <a:pt x="8" y="31"/>
                  </a:lnTo>
                  <a:lnTo>
                    <a:pt x="8" y="39"/>
                  </a:lnTo>
                  <a:lnTo>
                    <a:pt x="11" y="44"/>
                  </a:lnTo>
                  <a:lnTo>
                    <a:pt x="13" y="50"/>
                  </a:lnTo>
                  <a:lnTo>
                    <a:pt x="18" y="52"/>
                  </a:lnTo>
                  <a:lnTo>
                    <a:pt x="24" y="55"/>
                  </a:lnTo>
                  <a:lnTo>
                    <a:pt x="29" y="55"/>
                  </a:lnTo>
                  <a:lnTo>
                    <a:pt x="34" y="55"/>
                  </a:lnTo>
                  <a:lnTo>
                    <a:pt x="39" y="52"/>
                  </a:lnTo>
                  <a:lnTo>
                    <a:pt x="45" y="50"/>
                  </a:lnTo>
                  <a:lnTo>
                    <a:pt x="47" y="50"/>
                  </a:lnTo>
                  <a:lnTo>
                    <a:pt x="47" y="37"/>
                  </a:lnTo>
                  <a:lnTo>
                    <a:pt x="29" y="37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33" name="Freeform 232"/>
            <p:cNvSpPr>
              <a:spLocks/>
            </p:cNvSpPr>
            <p:nvPr/>
          </p:nvSpPr>
          <p:spPr bwMode="auto">
            <a:xfrm>
              <a:off x="575" y="2602"/>
              <a:ext cx="24" cy="60"/>
            </a:xfrm>
            <a:custGeom>
              <a:avLst/>
              <a:gdLst>
                <a:gd name="T0" fmla="*/ 24 w 24"/>
                <a:gd name="T1" fmla="*/ 60 h 60"/>
                <a:gd name="T2" fmla="*/ 16 w 24"/>
                <a:gd name="T3" fmla="*/ 60 h 60"/>
                <a:gd name="T4" fmla="*/ 16 w 24"/>
                <a:gd name="T5" fmla="*/ 13 h 60"/>
                <a:gd name="T6" fmla="*/ 13 w 24"/>
                <a:gd name="T7" fmla="*/ 15 h 60"/>
                <a:gd name="T8" fmla="*/ 8 w 24"/>
                <a:gd name="T9" fmla="*/ 18 h 60"/>
                <a:gd name="T10" fmla="*/ 5 w 24"/>
                <a:gd name="T11" fmla="*/ 21 h 60"/>
                <a:gd name="T12" fmla="*/ 0 w 24"/>
                <a:gd name="T13" fmla="*/ 23 h 60"/>
                <a:gd name="T14" fmla="*/ 0 w 24"/>
                <a:gd name="T15" fmla="*/ 15 h 60"/>
                <a:gd name="T16" fmla="*/ 5 w 24"/>
                <a:gd name="T17" fmla="*/ 13 h 60"/>
                <a:gd name="T18" fmla="*/ 11 w 24"/>
                <a:gd name="T19" fmla="*/ 7 h 60"/>
                <a:gd name="T20" fmla="*/ 16 w 24"/>
                <a:gd name="T21" fmla="*/ 5 h 60"/>
                <a:gd name="T22" fmla="*/ 18 w 24"/>
                <a:gd name="T23" fmla="*/ 0 h 60"/>
                <a:gd name="T24" fmla="*/ 24 w 24"/>
                <a:gd name="T25" fmla="*/ 0 h 60"/>
                <a:gd name="T26" fmla="*/ 24 w 24"/>
                <a:gd name="T27" fmla="*/ 60 h 6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24"/>
                <a:gd name="T43" fmla="*/ 0 h 60"/>
                <a:gd name="T44" fmla="*/ 24 w 24"/>
                <a:gd name="T45" fmla="*/ 60 h 60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24" h="60">
                  <a:moveTo>
                    <a:pt x="24" y="60"/>
                  </a:moveTo>
                  <a:lnTo>
                    <a:pt x="16" y="60"/>
                  </a:lnTo>
                  <a:lnTo>
                    <a:pt x="16" y="13"/>
                  </a:lnTo>
                  <a:lnTo>
                    <a:pt x="13" y="15"/>
                  </a:lnTo>
                  <a:lnTo>
                    <a:pt x="8" y="18"/>
                  </a:lnTo>
                  <a:lnTo>
                    <a:pt x="5" y="21"/>
                  </a:lnTo>
                  <a:lnTo>
                    <a:pt x="0" y="23"/>
                  </a:lnTo>
                  <a:lnTo>
                    <a:pt x="0" y="15"/>
                  </a:lnTo>
                  <a:lnTo>
                    <a:pt x="5" y="13"/>
                  </a:lnTo>
                  <a:lnTo>
                    <a:pt x="11" y="7"/>
                  </a:lnTo>
                  <a:lnTo>
                    <a:pt x="16" y="5"/>
                  </a:lnTo>
                  <a:lnTo>
                    <a:pt x="18" y="0"/>
                  </a:lnTo>
                  <a:lnTo>
                    <a:pt x="24" y="0"/>
                  </a:lnTo>
                  <a:lnTo>
                    <a:pt x="24" y="6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34" name="Freeform 233"/>
            <p:cNvSpPr>
              <a:spLocks/>
            </p:cNvSpPr>
            <p:nvPr/>
          </p:nvSpPr>
          <p:spPr bwMode="auto">
            <a:xfrm>
              <a:off x="617" y="2602"/>
              <a:ext cx="39" cy="60"/>
            </a:xfrm>
            <a:custGeom>
              <a:avLst/>
              <a:gdLst>
                <a:gd name="T0" fmla="*/ 39 w 39"/>
                <a:gd name="T1" fmla="*/ 52 h 60"/>
                <a:gd name="T2" fmla="*/ 39 w 39"/>
                <a:gd name="T3" fmla="*/ 60 h 60"/>
                <a:gd name="T4" fmla="*/ 0 w 39"/>
                <a:gd name="T5" fmla="*/ 60 h 60"/>
                <a:gd name="T6" fmla="*/ 0 w 39"/>
                <a:gd name="T7" fmla="*/ 57 h 60"/>
                <a:gd name="T8" fmla="*/ 0 w 39"/>
                <a:gd name="T9" fmla="*/ 55 h 60"/>
                <a:gd name="T10" fmla="*/ 3 w 39"/>
                <a:gd name="T11" fmla="*/ 52 h 60"/>
                <a:gd name="T12" fmla="*/ 5 w 39"/>
                <a:gd name="T13" fmla="*/ 47 h 60"/>
                <a:gd name="T14" fmla="*/ 8 w 39"/>
                <a:gd name="T15" fmla="*/ 44 h 60"/>
                <a:gd name="T16" fmla="*/ 13 w 39"/>
                <a:gd name="T17" fmla="*/ 39 h 60"/>
                <a:gd name="T18" fmla="*/ 21 w 39"/>
                <a:gd name="T19" fmla="*/ 31 h 60"/>
                <a:gd name="T20" fmla="*/ 26 w 39"/>
                <a:gd name="T21" fmla="*/ 26 h 60"/>
                <a:gd name="T22" fmla="*/ 29 w 39"/>
                <a:gd name="T23" fmla="*/ 21 h 60"/>
                <a:gd name="T24" fmla="*/ 29 w 39"/>
                <a:gd name="T25" fmla="*/ 18 h 60"/>
                <a:gd name="T26" fmla="*/ 29 w 39"/>
                <a:gd name="T27" fmla="*/ 13 h 60"/>
                <a:gd name="T28" fmla="*/ 26 w 39"/>
                <a:gd name="T29" fmla="*/ 10 h 60"/>
                <a:gd name="T30" fmla="*/ 24 w 39"/>
                <a:gd name="T31" fmla="*/ 7 h 60"/>
                <a:gd name="T32" fmla="*/ 18 w 39"/>
                <a:gd name="T33" fmla="*/ 7 h 60"/>
                <a:gd name="T34" fmla="*/ 16 w 39"/>
                <a:gd name="T35" fmla="*/ 7 h 60"/>
                <a:gd name="T36" fmla="*/ 11 w 39"/>
                <a:gd name="T37" fmla="*/ 10 h 60"/>
                <a:gd name="T38" fmla="*/ 8 w 39"/>
                <a:gd name="T39" fmla="*/ 13 h 60"/>
                <a:gd name="T40" fmla="*/ 8 w 39"/>
                <a:gd name="T41" fmla="*/ 18 h 60"/>
                <a:gd name="T42" fmla="*/ 0 w 39"/>
                <a:gd name="T43" fmla="*/ 18 h 60"/>
                <a:gd name="T44" fmla="*/ 3 w 39"/>
                <a:gd name="T45" fmla="*/ 10 h 60"/>
                <a:gd name="T46" fmla="*/ 5 w 39"/>
                <a:gd name="T47" fmla="*/ 5 h 60"/>
                <a:gd name="T48" fmla="*/ 11 w 39"/>
                <a:gd name="T49" fmla="*/ 2 h 60"/>
                <a:gd name="T50" fmla="*/ 18 w 39"/>
                <a:gd name="T51" fmla="*/ 0 h 60"/>
                <a:gd name="T52" fmla="*/ 26 w 39"/>
                <a:gd name="T53" fmla="*/ 2 h 60"/>
                <a:gd name="T54" fmla="*/ 32 w 39"/>
                <a:gd name="T55" fmla="*/ 5 h 60"/>
                <a:gd name="T56" fmla="*/ 37 w 39"/>
                <a:gd name="T57" fmla="*/ 10 h 60"/>
                <a:gd name="T58" fmla="*/ 37 w 39"/>
                <a:gd name="T59" fmla="*/ 18 h 60"/>
                <a:gd name="T60" fmla="*/ 37 w 39"/>
                <a:gd name="T61" fmla="*/ 21 h 60"/>
                <a:gd name="T62" fmla="*/ 37 w 39"/>
                <a:gd name="T63" fmla="*/ 23 h 60"/>
                <a:gd name="T64" fmla="*/ 34 w 39"/>
                <a:gd name="T65" fmla="*/ 28 h 60"/>
                <a:gd name="T66" fmla="*/ 32 w 39"/>
                <a:gd name="T67" fmla="*/ 31 h 60"/>
                <a:gd name="T68" fmla="*/ 29 w 39"/>
                <a:gd name="T69" fmla="*/ 36 h 60"/>
                <a:gd name="T70" fmla="*/ 21 w 39"/>
                <a:gd name="T71" fmla="*/ 42 h 60"/>
                <a:gd name="T72" fmla="*/ 16 w 39"/>
                <a:gd name="T73" fmla="*/ 47 h 60"/>
                <a:gd name="T74" fmla="*/ 13 w 39"/>
                <a:gd name="T75" fmla="*/ 49 h 60"/>
                <a:gd name="T76" fmla="*/ 11 w 39"/>
                <a:gd name="T77" fmla="*/ 52 h 60"/>
                <a:gd name="T78" fmla="*/ 11 w 39"/>
                <a:gd name="T79" fmla="*/ 52 h 60"/>
                <a:gd name="T80" fmla="*/ 39 w 39"/>
                <a:gd name="T81" fmla="*/ 52 h 60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39"/>
                <a:gd name="T124" fmla="*/ 0 h 60"/>
                <a:gd name="T125" fmla="*/ 39 w 39"/>
                <a:gd name="T126" fmla="*/ 60 h 60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39" h="60">
                  <a:moveTo>
                    <a:pt x="39" y="52"/>
                  </a:moveTo>
                  <a:lnTo>
                    <a:pt x="39" y="60"/>
                  </a:lnTo>
                  <a:lnTo>
                    <a:pt x="0" y="60"/>
                  </a:lnTo>
                  <a:lnTo>
                    <a:pt x="0" y="57"/>
                  </a:lnTo>
                  <a:lnTo>
                    <a:pt x="0" y="55"/>
                  </a:lnTo>
                  <a:lnTo>
                    <a:pt x="3" y="52"/>
                  </a:lnTo>
                  <a:lnTo>
                    <a:pt x="5" y="47"/>
                  </a:lnTo>
                  <a:lnTo>
                    <a:pt x="8" y="44"/>
                  </a:lnTo>
                  <a:lnTo>
                    <a:pt x="13" y="39"/>
                  </a:lnTo>
                  <a:lnTo>
                    <a:pt x="21" y="31"/>
                  </a:lnTo>
                  <a:lnTo>
                    <a:pt x="26" y="26"/>
                  </a:lnTo>
                  <a:lnTo>
                    <a:pt x="29" y="21"/>
                  </a:lnTo>
                  <a:lnTo>
                    <a:pt x="29" y="18"/>
                  </a:lnTo>
                  <a:lnTo>
                    <a:pt x="29" y="13"/>
                  </a:lnTo>
                  <a:lnTo>
                    <a:pt x="26" y="10"/>
                  </a:lnTo>
                  <a:lnTo>
                    <a:pt x="24" y="7"/>
                  </a:lnTo>
                  <a:lnTo>
                    <a:pt x="18" y="7"/>
                  </a:lnTo>
                  <a:lnTo>
                    <a:pt x="16" y="7"/>
                  </a:lnTo>
                  <a:lnTo>
                    <a:pt x="11" y="10"/>
                  </a:lnTo>
                  <a:lnTo>
                    <a:pt x="8" y="13"/>
                  </a:lnTo>
                  <a:lnTo>
                    <a:pt x="8" y="18"/>
                  </a:lnTo>
                  <a:lnTo>
                    <a:pt x="0" y="18"/>
                  </a:lnTo>
                  <a:lnTo>
                    <a:pt x="3" y="10"/>
                  </a:lnTo>
                  <a:lnTo>
                    <a:pt x="5" y="5"/>
                  </a:lnTo>
                  <a:lnTo>
                    <a:pt x="11" y="2"/>
                  </a:lnTo>
                  <a:lnTo>
                    <a:pt x="18" y="0"/>
                  </a:lnTo>
                  <a:lnTo>
                    <a:pt x="26" y="2"/>
                  </a:lnTo>
                  <a:lnTo>
                    <a:pt x="32" y="5"/>
                  </a:lnTo>
                  <a:lnTo>
                    <a:pt x="37" y="10"/>
                  </a:lnTo>
                  <a:lnTo>
                    <a:pt x="37" y="18"/>
                  </a:lnTo>
                  <a:lnTo>
                    <a:pt x="37" y="21"/>
                  </a:lnTo>
                  <a:lnTo>
                    <a:pt x="37" y="23"/>
                  </a:lnTo>
                  <a:lnTo>
                    <a:pt x="34" y="28"/>
                  </a:lnTo>
                  <a:lnTo>
                    <a:pt x="32" y="31"/>
                  </a:lnTo>
                  <a:lnTo>
                    <a:pt x="29" y="36"/>
                  </a:lnTo>
                  <a:lnTo>
                    <a:pt x="21" y="42"/>
                  </a:lnTo>
                  <a:lnTo>
                    <a:pt x="16" y="47"/>
                  </a:lnTo>
                  <a:lnTo>
                    <a:pt x="13" y="49"/>
                  </a:lnTo>
                  <a:lnTo>
                    <a:pt x="11" y="52"/>
                  </a:lnTo>
                  <a:lnTo>
                    <a:pt x="39" y="52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35" name="Freeform 234"/>
            <p:cNvSpPr>
              <a:spLocks noEditPoints="1"/>
            </p:cNvSpPr>
            <p:nvPr/>
          </p:nvSpPr>
          <p:spPr bwMode="auto">
            <a:xfrm>
              <a:off x="664" y="2602"/>
              <a:ext cx="40" cy="62"/>
            </a:xfrm>
            <a:custGeom>
              <a:avLst/>
              <a:gdLst>
                <a:gd name="T0" fmla="*/ 0 w 40"/>
                <a:gd name="T1" fmla="*/ 31 h 62"/>
                <a:gd name="T2" fmla="*/ 0 w 40"/>
                <a:gd name="T3" fmla="*/ 21 h 62"/>
                <a:gd name="T4" fmla="*/ 3 w 40"/>
                <a:gd name="T5" fmla="*/ 13 h 62"/>
                <a:gd name="T6" fmla="*/ 5 w 40"/>
                <a:gd name="T7" fmla="*/ 7 h 62"/>
                <a:gd name="T8" fmla="*/ 8 w 40"/>
                <a:gd name="T9" fmla="*/ 5 h 62"/>
                <a:gd name="T10" fmla="*/ 13 w 40"/>
                <a:gd name="T11" fmla="*/ 2 h 62"/>
                <a:gd name="T12" fmla="*/ 19 w 40"/>
                <a:gd name="T13" fmla="*/ 0 h 62"/>
                <a:gd name="T14" fmla="*/ 24 w 40"/>
                <a:gd name="T15" fmla="*/ 2 h 62"/>
                <a:gd name="T16" fmla="*/ 26 w 40"/>
                <a:gd name="T17" fmla="*/ 2 h 62"/>
                <a:gd name="T18" fmla="*/ 32 w 40"/>
                <a:gd name="T19" fmla="*/ 5 h 62"/>
                <a:gd name="T20" fmla="*/ 34 w 40"/>
                <a:gd name="T21" fmla="*/ 7 h 62"/>
                <a:gd name="T22" fmla="*/ 37 w 40"/>
                <a:gd name="T23" fmla="*/ 13 h 62"/>
                <a:gd name="T24" fmla="*/ 37 w 40"/>
                <a:gd name="T25" fmla="*/ 18 h 62"/>
                <a:gd name="T26" fmla="*/ 40 w 40"/>
                <a:gd name="T27" fmla="*/ 23 h 62"/>
                <a:gd name="T28" fmla="*/ 40 w 40"/>
                <a:gd name="T29" fmla="*/ 31 h 62"/>
                <a:gd name="T30" fmla="*/ 37 w 40"/>
                <a:gd name="T31" fmla="*/ 42 h 62"/>
                <a:gd name="T32" fmla="*/ 37 w 40"/>
                <a:gd name="T33" fmla="*/ 49 h 62"/>
                <a:gd name="T34" fmla="*/ 34 w 40"/>
                <a:gd name="T35" fmla="*/ 55 h 62"/>
                <a:gd name="T36" fmla="*/ 29 w 40"/>
                <a:gd name="T37" fmla="*/ 57 h 62"/>
                <a:gd name="T38" fmla="*/ 24 w 40"/>
                <a:gd name="T39" fmla="*/ 60 h 62"/>
                <a:gd name="T40" fmla="*/ 19 w 40"/>
                <a:gd name="T41" fmla="*/ 62 h 62"/>
                <a:gd name="T42" fmla="*/ 11 w 40"/>
                <a:gd name="T43" fmla="*/ 60 h 62"/>
                <a:gd name="T44" fmla="*/ 5 w 40"/>
                <a:gd name="T45" fmla="*/ 55 h 62"/>
                <a:gd name="T46" fmla="*/ 3 w 40"/>
                <a:gd name="T47" fmla="*/ 49 h 62"/>
                <a:gd name="T48" fmla="*/ 0 w 40"/>
                <a:gd name="T49" fmla="*/ 42 h 62"/>
                <a:gd name="T50" fmla="*/ 0 w 40"/>
                <a:gd name="T51" fmla="*/ 31 h 62"/>
                <a:gd name="T52" fmla="*/ 8 w 40"/>
                <a:gd name="T53" fmla="*/ 31 h 62"/>
                <a:gd name="T54" fmla="*/ 8 w 40"/>
                <a:gd name="T55" fmla="*/ 39 h 62"/>
                <a:gd name="T56" fmla="*/ 8 w 40"/>
                <a:gd name="T57" fmla="*/ 47 h 62"/>
                <a:gd name="T58" fmla="*/ 11 w 40"/>
                <a:gd name="T59" fmla="*/ 49 h 62"/>
                <a:gd name="T60" fmla="*/ 13 w 40"/>
                <a:gd name="T61" fmla="*/ 55 h 62"/>
                <a:gd name="T62" fmla="*/ 19 w 40"/>
                <a:gd name="T63" fmla="*/ 55 h 62"/>
                <a:gd name="T64" fmla="*/ 24 w 40"/>
                <a:gd name="T65" fmla="*/ 55 h 62"/>
                <a:gd name="T66" fmla="*/ 26 w 40"/>
                <a:gd name="T67" fmla="*/ 49 h 62"/>
                <a:gd name="T68" fmla="*/ 29 w 40"/>
                <a:gd name="T69" fmla="*/ 47 h 62"/>
                <a:gd name="T70" fmla="*/ 32 w 40"/>
                <a:gd name="T71" fmla="*/ 39 h 62"/>
                <a:gd name="T72" fmla="*/ 32 w 40"/>
                <a:gd name="T73" fmla="*/ 31 h 62"/>
                <a:gd name="T74" fmla="*/ 32 w 40"/>
                <a:gd name="T75" fmla="*/ 23 h 62"/>
                <a:gd name="T76" fmla="*/ 29 w 40"/>
                <a:gd name="T77" fmla="*/ 15 h 62"/>
                <a:gd name="T78" fmla="*/ 26 w 40"/>
                <a:gd name="T79" fmla="*/ 13 h 62"/>
                <a:gd name="T80" fmla="*/ 24 w 40"/>
                <a:gd name="T81" fmla="*/ 7 h 62"/>
                <a:gd name="T82" fmla="*/ 19 w 40"/>
                <a:gd name="T83" fmla="*/ 7 h 62"/>
                <a:gd name="T84" fmla="*/ 13 w 40"/>
                <a:gd name="T85" fmla="*/ 7 h 62"/>
                <a:gd name="T86" fmla="*/ 11 w 40"/>
                <a:gd name="T87" fmla="*/ 13 h 62"/>
                <a:gd name="T88" fmla="*/ 8 w 40"/>
                <a:gd name="T89" fmla="*/ 15 h 62"/>
                <a:gd name="T90" fmla="*/ 8 w 40"/>
                <a:gd name="T91" fmla="*/ 23 h 62"/>
                <a:gd name="T92" fmla="*/ 8 w 40"/>
                <a:gd name="T93" fmla="*/ 31 h 62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w 40"/>
                <a:gd name="T142" fmla="*/ 0 h 62"/>
                <a:gd name="T143" fmla="*/ 40 w 40"/>
                <a:gd name="T144" fmla="*/ 62 h 62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T141" t="T142" r="T143" b="T144"/>
              <a:pathLst>
                <a:path w="40" h="62">
                  <a:moveTo>
                    <a:pt x="0" y="31"/>
                  </a:moveTo>
                  <a:lnTo>
                    <a:pt x="0" y="21"/>
                  </a:lnTo>
                  <a:lnTo>
                    <a:pt x="3" y="13"/>
                  </a:lnTo>
                  <a:lnTo>
                    <a:pt x="5" y="7"/>
                  </a:lnTo>
                  <a:lnTo>
                    <a:pt x="8" y="5"/>
                  </a:lnTo>
                  <a:lnTo>
                    <a:pt x="13" y="2"/>
                  </a:lnTo>
                  <a:lnTo>
                    <a:pt x="19" y="0"/>
                  </a:lnTo>
                  <a:lnTo>
                    <a:pt x="24" y="2"/>
                  </a:lnTo>
                  <a:lnTo>
                    <a:pt x="26" y="2"/>
                  </a:lnTo>
                  <a:lnTo>
                    <a:pt x="32" y="5"/>
                  </a:lnTo>
                  <a:lnTo>
                    <a:pt x="34" y="7"/>
                  </a:lnTo>
                  <a:lnTo>
                    <a:pt x="37" y="13"/>
                  </a:lnTo>
                  <a:lnTo>
                    <a:pt x="37" y="18"/>
                  </a:lnTo>
                  <a:lnTo>
                    <a:pt x="40" y="23"/>
                  </a:lnTo>
                  <a:lnTo>
                    <a:pt x="40" y="31"/>
                  </a:lnTo>
                  <a:lnTo>
                    <a:pt x="37" y="42"/>
                  </a:lnTo>
                  <a:lnTo>
                    <a:pt x="37" y="49"/>
                  </a:lnTo>
                  <a:lnTo>
                    <a:pt x="34" y="55"/>
                  </a:lnTo>
                  <a:lnTo>
                    <a:pt x="29" y="57"/>
                  </a:lnTo>
                  <a:lnTo>
                    <a:pt x="24" y="60"/>
                  </a:lnTo>
                  <a:lnTo>
                    <a:pt x="19" y="62"/>
                  </a:lnTo>
                  <a:lnTo>
                    <a:pt x="11" y="60"/>
                  </a:lnTo>
                  <a:lnTo>
                    <a:pt x="5" y="55"/>
                  </a:lnTo>
                  <a:lnTo>
                    <a:pt x="3" y="49"/>
                  </a:lnTo>
                  <a:lnTo>
                    <a:pt x="0" y="42"/>
                  </a:lnTo>
                  <a:lnTo>
                    <a:pt x="0" y="31"/>
                  </a:lnTo>
                  <a:close/>
                  <a:moveTo>
                    <a:pt x="8" y="31"/>
                  </a:moveTo>
                  <a:lnTo>
                    <a:pt x="8" y="39"/>
                  </a:lnTo>
                  <a:lnTo>
                    <a:pt x="8" y="47"/>
                  </a:lnTo>
                  <a:lnTo>
                    <a:pt x="11" y="49"/>
                  </a:lnTo>
                  <a:lnTo>
                    <a:pt x="13" y="55"/>
                  </a:lnTo>
                  <a:lnTo>
                    <a:pt x="19" y="55"/>
                  </a:lnTo>
                  <a:lnTo>
                    <a:pt x="24" y="55"/>
                  </a:lnTo>
                  <a:lnTo>
                    <a:pt x="26" y="49"/>
                  </a:lnTo>
                  <a:lnTo>
                    <a:pt x="29" y="47"/>
                  </a:lnTo>
                  <a:lnTo>
                    <a:pt x="32" y="39"/>
                  </a:lnTo>
                  <a:lnTo>
                    <a:pt x="32" y="31"/>
                  </a:lnTo>
                  <a:lnTo>
                    <a:pt x="32" y="23"/>
                  </a:lnTo>
                  <a:lnTo>
                    <a:pt x="29" y="15"/>
                  </a:lnTo>
                  <a:lnTo>
                    <a:pt x="26" y="13"/>
                  </a:lnTo>
                  <a:lnTo>
                    <a:pt x="24" y="7"/>
                  </a:lnTo>
                  <a:lnTo>
                    <a:pt x="19" y="7"/>
                  </a:lnTo>
                  <a:lnTo>
                    <a:pt x="13" y="7"/>
                  </a:lnTo>
                  <a:lnTo>
                    <a:pt x="11" y="13"/>
                  </a:lnTo>
                  <a:lnTo>
                    <a:pt x="8" y="15"/>
                  </a:lnTo>
                  <a:lnTo>
                    <a:pt x="8" y="23"/>
                  </a:lnTo>
                  <a:lnTo>
                    <a:pt x="8" y="31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36" name="Freeform 235"/>
            <p:cNvSpPr>
              <a:spLocks noEditPoints="1"/>
            </p:cNvSpPr>
            <p:nvPr/>
          </p:nvSpPr>
          <p:spPr bwMode="auto">
            <a:xfrm>
              <a:off x="711" y="2591"/>
              <a:ext cx="29" cy="34"/>
            </a:xfrm>
            <a:custGeom>
              <a:avLst/>
              <a:gdLst>
                <a:gd name="T0" fmla="*/ 0 w 29"/>
                <a:gd name="T1" fmla="*/ 16 h 34"/>
                <a:gd name="T2" fmla="*/ 3 w 29"/>
                <a:gd name="T3" fmla="*/ 8 h 34"/>
                <a:gd name="T4" fmla="*/ 6 w 29"/>
                <a:gd name="T5" fmla="*/ 3 h 34"/>
                <a:gd name="T6" fmla="*/ 11 w 29"/>
                <a:gd name="T7" fmla="*/ 0 h 34"/>
                <a:gd name="T8" fmla="*/ 16 w 29"/>
                <a:gd name="T9" fmla="*/ 0 h 34"/>
                <a:gd name="T10" fmla="*/ 21 w 29"/>
                <a:gd name="T11" fmla="*/ 0 h 34"/>
                <a:gd name="T12" fmla="*/ 27 w 29"/>
                <a:gd name="T13" fmla="*/ 5 h 34"/>
                <a:gd name="T14" fmla="*/ 29 w 29"/>
                <a:gd name="T15" fmla="*/ 11 h 34"/>
                <a:gd name="T16" fmla="*/ 29 w 29"/>
                <a:gd name="T17" fmla="*/ 16 h 34"/>
                <a:gd name="T18" fmla="*/ 29 w 29"/>
                <a:gd name="T19" fmla="*/ 21 h 34"/>
                <a:gd name="T20" fmla="*/ 29 w 29"/>
                <a:gd name="T21" fmla="*/ 26 h 34"/>
                <a:gd name="T22" fmla="*/ 27 w 29"/>
                <a:gd name="T23" fmla="*/ 29 h 34"/>
                <a:gd name="T24" fmla="*/ 24 w 29"/>
                <a:gd name="T25" fmla="*/ 32 h 34"/>
                <a:gd name="T26" fmla="*/ 19 w 29"/>
                <a:gd name="T27" fmla="*/ 34 h 34"/>
                <a:gd name="T28" fmla="*/ 16 w 29"/>
                <a:gd name="T29" fmla="*/ 34 h 34"/>
                <a:gd name="T30" fmla="*/ 11 w 29"/>
                <a:gd name="T31" fmla="*/ 32 h 34"/>
                <a:gd name="T32" fmla="*/ 6 w 29"/>
                <a:gd name="T33" fmla="*/ 29 h 34"/>
                <a:gd name="T34" fmla="*/ 3 w 29"/>
                <a:gd name="T35" fmla="*/ 24 h 34"/>
                <a:gd name="T36" fmla="*/ 0 w 29"/>
                <a:gd name="T37" fmla="*/ 16 h 34"/>
                <a:gd name="T38" fmla="*/ 6 w 29"/>
                <a:gd name="T39" fmla="*/ 16 h 34"/>
                <a:gd name="T40" fmla="*/ 8 w 29"/>
                <a:gd name="T41" fmla="*/ 21 h 34"/>
                <a:gd name="T42" fmla="*/ 8 w 29"/>
                <a:gd name="T43" fmla="*/ 26 h 34"/>
                <a:gd name="T44" fmla="*/ 14 w 29"/>
                <a:gd name="T45" fmla="*/ 29 h 34"/>
                <a:gd name="T46" fmla="*/ 16 w 29"/>
                <a:gd name="T47" fmla="*/ 29 h 34"/>
                <a:gd name="T48" fmla="*/ 19 w 29"/>
                <a:gd name="T49" fmla="*/ 29 h 34"/>
                <a:gd name="T50" fmla="*/ 21 w 29"/>
                <a:gd name="T51" fmla="*/ 26 h 34"/>
                <a:gd name="T52" fmla="*/ 24 w 29"/>
                <a:gd name="T53" fmla="*/ 21 h 34"/>
                <a:gd name="T54" fmla="*/ 24 w 29"/>
                <a:gd name="T55" fmla="*/ 16 h 34"/>
                <a:gd name="T56" fmla="*/ 24 w 29"/>
                <a:gd name="T57" fmla="*/ 11 h 34"/>
                <a:gd name="T58" fmla="*/ 21 w 29"/>
                <a:gd name="T59" fmla="*/ 8 h 34"/>
                <a:gd name="T60" fmla="*/ 19 w 29"/>
                <a:gd name="T61" fmla="*/ 5 h 34"/>
                <a:gd name="T62" fmla="*/ 16 w 29"/>
                <a:gd name="T63" fmla="*/ 5 h 34"/>
                <a:gd name="T64" fmla="*/ 14 w 29"/>
                <a:gd name="T65" fmla="*/ 5 h 34"/>
                <a:gd name="T66" fmla="*/ 8 w 29"/>
                <a:gd name="T67" fmla="*/ 8 h 34"/>
                <a:gd name="T68" fmla="*/ 8 w 29"/>
                <a:gd name="T69" fmla="*/ 11 h 34"/>
                <a:gd name="T70" fmla="*/ 6 w 29"/>
                <a:gd name="T71" fmla="*/ 16 h 34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29"/>
                <a:gd name="T109" fmla="*/ 0 h 34"/>
                <a:gd name="T110" fmla="*/ 29 w 29"/>
                <a:gd name="T111" fmla="*/ 34 h 34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29" h="34">
                  <a:moveTo>
                    <a:pt x="0" y="16"/>
                  </a:moveTo>
                  <a:lnTo>
                    <a:pt x="3" y="8"/>
                  </a:lnTo>
                  <a:lnTo>
                    <a:pt x="6" y="3"/>
                  </a:lnTo>
                  <a:lnTo>
                    <a:pt x="11" y="0"/>
                  </a:lnTo>
                  <a:lnTo>
                    <a:pt x="16" y="0"/>
                  </a:lnTo>
                  <a:lnTo>
                    <a:pt x="21" y="0"/>
                  </a:lnTo>
                  <a:lnTo>
                    <a:pt x="27" y="5"/>
                  </a:lnTo>
                  <a:lnTo>
                    <a:pt x="29" y="11"/>
                  </a:lnTo>
                  <a:lnTo>
                    <a:pt x="29" y="16"/>
                  </a:lnTo>
                  <a:lnTo>
                    <a:pt x="29" y="21"/>
                  </a:lnTo>
                  <a:lnTo>
                    <a:pt x="29" y="26"/>
                  </a:lnTo>
                  <a:lnTo>
                    <a:pt x="27" y="29"/>
                  </a:lnTo>
                  <a:lnTo>
                    <a:pt x="24" y="32"/>
                  </a:lnTo>
                  <a:lnTo>
                    <a:pt x="19" y="34"/>
                  </a:lnTo>
                  <a:lnTo>
                    <a:pt x="16" y="34"/>
                  </a:lnTo>
                  <a:lnTo>
                    <a:pt x="11" y="32"/>
                  </a:lnTo>
                  <a:lnTo>
                    <a:pt x="6" y="29"/>
                  </a:lnTo>
                  <a:lnTo>
                    <a:pt x="3" y="24"/>
                  </a:lnTo>
                  <a:lnTo>
                    <a:pt x="0" y="16"/>
                  </a:lnTo>
                  <a:close/>
                  <a:moveTo>
                    <a:pt x="6" y="16"/>
                  </a:moveTo>
                  <a:lnTo>
                    <a:pt x="8" y="21"/>
                  </a:lnTo>
                  <a:lnTo>
                    <a:pt x="8" y="26"/>
                  </a:lnTo>
                  <a:lnTo>
                    <a:pt x="14" y="29"/>
                  </a:lnTo>
                  <a:lnTo>
                    <a:pt x="16" y="29"/>
                  </a:lnTo>
                  <a:lnTo>
                    <a:pt x="19" y="29"/>
                  </a:lnTo>
                  <a:lnTo>
                    <a:pt x="21" y="26"/>
                  </a:lnTo>
                  <a:lnTo>
                    <a:pt x="24" y="21"/>
                  </a:lnTo>
                  <a:lnTo>
                    <a:pt x="24" y="16"/>
                  </a:lnTo>
                  <a:lnTo>
                    <a:pt x="24" y="11"/>
                  </a:lnTo>
                  <a:lnTo>
                    <a:pt x="21" y="8"/>
                  </a:lnTo>
                  <a:lnTo>
                    <a:pt x="19" y="5"/>
                  </a:lnTo>
                  <a:lnTo>
                    <a:pt x="16" y="5"/>
                  </a:lnTo>
                  <a:lnTo>
                    <a:pt x="14" y="5"/>
                  </a:lnTo>
                  <a:lnTo>
                    <a:pt x="8" y="8"/>
                  </a:lnTo>
                  <a:lnTo>
                    <a:pt x="8" y="11"/>
                  </a:lnTo>
                  <a:lnTo>
                    <a:pt x="6" y="16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37" name="Freeform 236"/>
            <p:cNvSpPr>
              <a:spLocks noEditPoints="1"/>
            </p:cNvSpPr>
            <p:nvPr/>
          </p:nvSpPr>
          <p:spPr bwMode="auto">
            <a:xfrm>
              <a:off x="575" y="3121"/>
              <a:ext cx="45" cy="60"/>
            </a:xfrm>
            <a:custGeom>
              <a:avLst/>
              <a:gdLst>
                <a:gd name="T0" fmla="*/ 0 w 45"/>
                <a:gd name="T1" fmla="*/ 60 h 60"/>
                <a:gd name="T2" fmla="*/ 0 w 45"/>
                <a:gd name="T3" fmla="*/ 0 h 60"/>
                <a:gd name="T4" fmla="*/ 21 w 45"/>
                <a:gd name="T5" fmla="*/ 0 h 60"/>
                <a:gd name="T6" fmla="*/ 26 w 45"/>
                <a:gd name="T7" fmla="*/ 0 h 60"/>
                <a:gd name="T8" fmla="*/ 32 w 45"/>
                <a:gd name="T9" fmla="*/ 2 h 60"/>
                <a:gd name="T10" fmla="*/ 37 w 45"/>
                <a:gd name="T11" fmla="*/ 2 h 60"/>
                <a:gd name="T12" fmla="*/ 39 w 45"/>
                <a:gd name="T13" fmla="*/ 8 h 60"/>
                <a:gd name="T14" fmla="*/ 39 w 45"/>
                <a:gd name="T15" fmla="*/ 10 h 60"/>
                <a:gd name="T16" fmla="*/ 42 w 45"/>
                <a:gd name="T17" fmla="*/ 16 h 60"/>
                <a:gd name="T18" fmla="*/ 39 w 45"/>
                <a:gd name="T19" fmla="*/ 18 h 60"/>
                <a:gd name="T20" fmla="*/ 39 w 45"/>
                <a:gd name="T21" fmla="*/ 21 h 60"/>
                <a:gd name="T22" fmla="*/ 37 w 45"/>
                <a:gd name="T23" fmla="*/ 26 h 60"/>
                <a:gd name="T24" fmla="*/ 32 w 45"/>
                <a:gd name="T25" fmla="*/ 29 h 60"/>
                <a:gd name="T26" fmla="*/ 37 w 45"/>
                <a:gd name="T27" fmla="*/ 29 h 60"/>
                <a:gd name="T28" fmla="*/ 42 w 45"/>
                <a:gd name="T29" fmla="*/ 34 h 60"/>
                <a:gd name="T30" fmla="*/ 42 w 45"/>
                <a:gd name="T31" fmla="*/ 37 h 60"/>
                <a:gd name="T32" fmla="*/ 45 w 45"/>
                <a:gd name="T33" fmla="*/ 42 h 60"/>
                <a:gd name="T34" fmla="*/ 42 w 45"/>
                <a:gd name="T35" fmla="*/ 47 h 60"/>
                <a:gd name="T36" fmla="*/ 42 w 45"/>
                <a:gd name="T37" fmla="*/ 50 h 60"/>
                <a:gd name="T38" fmla="*/ 39 w 45"/>
                <a:gd name="T39" fmla="*/ 52 h 60"/>
                <a:gd name="T40" fmla="*/ 37 w 45"/>
                <a:gd name="T41" fmla="*/ 55 h 60"/>
                <a:gd name="T42" fmla="*/ 34 w 45"/>
                <a:gd name="T43" fmla="*/ 58 h 60"/>
                <a:gd name="T44" fmla="*/ 32 w 45"/>
                <a:gd name="T45" fmla="*/ 60 h 60"/>
                <a:gd name="T46" fmla="*/ 26 w 45"/>
                <a:gd name="T47" fmla="*/ 60 h 60"/>
                <a:gd name="T48" fmla="*/ 21 w 45"/>
                <a:gd name="T49" fmla="*/ 60 h 60"/>
                <a:gd name="T50" fmla="*/ 0 w 45"/>
                <a:gd name="T51" fmla="*/ 60 h 60"/>
                <a:gd name="T52" fmla="*/ 8 w 45"/>
                <a:gd name="T53" fmla="*/ 26 h 60"/>
                <a:gd name="T54" fmla="*/ 21 w 45"/>
                <a:gd name="T55" fmla="*/ 26 h 60"/>
                <a:gd name="T56" fmla="*/ 24 w 45"/>
                <a:gd name="T57" fmla="*/ 26 h 60"/>
                <a:gd name="T58" fmla="*/ 26 w 45"/>
                <a:gd name="T59" fmla="*/ 23 h 60"/>
                <a:gd name="T60" fmla="*/ 29 w 45"/>
                <a:gd name="T61" fmla="*/ 23 h 60"/>
                <a:gd name="T62" fmla="*/ 32 w 45"/>
                <a:gd name="T63" fmla="*/ 21 h 60"/>
                <a:gd name="T64" fmla="*/ 34 w 45"/>
                <a:gd name="T65" fmla="*/ 18 h 60"/>
                <a:gd name="T66" fmla="*/ 34 w 45"/>
                <a:gd name="T67" fmla="*/ 16 h 60"/>
                <a:gd name="T68" fmla="*/ 34 w 45"/>
                <a:gd name="T69" fmla="*/ 13 h 60"/>
                <a:gd name="T70" fmla="*/ 32 w 45"/>
                <a:gd name="T71" fmla="*/ 10 h 60"/>
                <a:gd name="T72" fmla="*/ 29 w 45"/>
                <a:gd name="T73" fmla="*/ 8 h 60"/>
                <a:gd name="T74" fmla="*/ 29 w 45"/>
                <a:gd name="T75" fmla="*/ 8 h 60"/>
                <a:gd name="T76" fmla="*/ 24 w 45"/>
                <a:gd name="T77" fmla="*/ 8 h 60"/>
                <a:gd name="T78" fmla="*/ 18 w 45"/>
                <a:gd name="T79" fmla="*/ 8 h 60"/>
                <a:gd name="T80" fmla="*/ 8 w 45"/>
                <a:gd name="T81" fmla="*/ 8 h 60"/>
                <a:gd name="T82" fmla="*/ 8 w 45"/>
                <a:gd name="T83" fmla="*/ 26 h 60"/>
                <a:gd name="T84" fmla="*/ 8 w 45"/>
                <a:gd name="T85" fmla="*/ 52 h 60"/>
                <a:gd name="T86" fmla="*/ 21 w 45"/>
                <a:gd name="T87" fmla="*/ 52 h 60"/>
                <a:gd name="T88" fmla="*/ 26 w 45"/>
                <a:gd name="T89" fmla="*/ 52 h 60"/>
                <a:gd name="T90" fmla="*/ 26 w 45"/>
                <a:gd name="T91" fmla="*/ 52 h 60"/>
                <a:gd name="T92" fmla="*/ 29 w 45"/>
                <a:gd name="T93" fmla="*/ 52 h 60"/>
                <a:gd name="T94" fmla="*/ 32 w 45"/>
                <a:gd name="T95" fmla="*/ 50 h 60"/>
                <a:gd name="T96" fmla="*/ 34 w 45"/>
                <a:gd name="T97" fmla="*/ 50 h 60"/>
                <a:gd name="T98" fmla="*/ 34 w 45"/>
                <a:gd name="T99" fmla="*/ 47 h 60"/>
                <a:gd name="T100" fmla="*/ 37 w 45"/>
                <a:gd name="T101" fmla="*/ 44 h 60"/>
                <a:gd name="T102" fmla="*/ 37 w 45"/>
                <a:gd name="T103" fmla="*/ 42 h 60"/>
                <a:gd name="T104" fmla="*/ 34 w 45"/>
                <a:gd name="T105" fmla="*/ 39 h 60"/>
                <a:gd name="T106" fmla="*/ 34 w 45"/>
                <a:gd name="T107" fmla="*/ 37 h 60"/>
                <a:gd name="T108" fmla="*/ 32 w 45"/>
                <a:gd name="T109" fmla="*/ 34 h 60"/>
                <a:gd name="T110" fmla="*/ 29 w 45"/>
                <a:gd name="T111" fmla="*/ 34 h 60"/>
                <a:gd name="T112" fmla="*/ 26 w 45"/>
                <a:gd name="T113" fmla="*/ 31 h 60"/>
                <a:gd name="T114" fmla="*/ 21 w 45"/>
                <a:gd name="T115" fmla="*/ 31 h 60"/>
                <a:gd name="T116" fmla="*/ 8 w 45"/>
                <a:gd name="T117" fmla="*/ 31 h 60"/>
                <a:gd name="T118" fmla="*/ 8 w 45"/>
                <a:gd name="T119" fmla="*/ 52 h 60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45"/>
                <a:gd name="T181" fmla="*/ 0 h 60"/>
                <a:gd name="T182" fmla="*/ 45 w 45"/>
                <a:gd name="T183" fmla="*/ 60 h 60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45" h="60">
                  <a:moveTo>
                    <a:pt x="0" y="60"/>
                  </a:moveTo>
                  <a:lnTo>
                    <a:pt x="0" y="0"/>
                  </a:lnTo>
                  <a:lnTo>
                    <a:pt x="21" y="0"/>
                  </a:lnTo>
                  <a:lnTo>
                    <a:pt x="26" y="0"/>
                  </a:lnTo>
                  <a:lnTo>
                    <a:pt x="32" y="2"/>
                  </a:lnTo>
                  <a:lnTo>
                    <a:pt x="37" y="2"/>
                  </a:lnTo>
                  <a:lnTo>
                    <a:pt x="39" y="8"/>
                  </a:lnTo>
                  <a:lnTo>
                    <a:pt x="39" y="10"/>
                  </a:lnTo>
                  <a:lnTo>
                    <a:pt x="42" y="16"/>
                  </a:lnTo>
                  <a:lnTo>
                    <a:pt x="39" y="18"/>
                  </a:lnTo>
                  <a:lnTo>
                    <a:pt x="39" y="21"/>
                  </a:lnTo>
                  <a:lnTo>
                    <a:pt x="37" y="26"/>
                  </a:lnTo>
                  <a:lnTo>
                    <a:pt x="32" y="29"/>
                  </a:lnTo>
                  <a:lnTo>
                    <a:pt x="37" y="29"/>
                  </a:lnTo>
                  <a:lnTo>
                    <a:pt x="42" y="34"/>
                  </a:lnTo>
                  <a:lnTo>
                    <a:pt x="42" y="37"/>
                  </a:lnTo>
                  <a:lnTo>
                    <a:pt x="45" y="42"/>
                  </a:lnTo>
                  <a:lnTo>
                    <a:pt x="42" y="47"/>
                  </a:lnTo>
                  <a:lnTo>
                    <a:pt x="42" y="50"/>
                  </a:lnTo>
                  <a:lnTo>
                    <a:pt x="39" y="52"/>
                  </a:lnTo>
                  <a:lnTo>
                    <a:pt x="37" y="55"/>
                  </a:lnTo>
                  <a:lnTo>
                    <a:pt x="34" y="58"/>
                  </a:lnTo>
                  <a:lnTo>
                    <a:pt x="32" y="60"/>
                  </a:lnTo>
                  <a:lnTo>
                    <a:pt x="26" y="60"/>
                  </a:lnTo>
                  <a:lnTo>
                    <a:pt x="21" y="60"/>
                  </a:lnTo>
                  <a:lnTo>
                    <a:pt x="0" y="60"/>
                  </a:lnTo>
                  <a:close/>
                  <a:moveTo>
                    <a:pt x="8" y="26"/>
                  </a:moveTo>
                  <a:lnTo>
                    <a:pt x="21" y="26"/>
                  </a:lnTo>
                  <a:lnTo>
                    <a:pt x="24" y="26"/>
                  </a:lnTo>
                  <a:lnTo>
                    <a:pt x="26" y="23"/>
                  </a:lnTo>
                  <a:lnTo>
                    <a:pt x="29" y="23"/>
                  </a:lnTo>
                  <a:lnTo>
                    <a:pt x="32" y="21"/>
                  </a:lnTo>
                  <a:lnTo>
                    <a:pt x="34" y="18"/>
                  </a:lnTo>
                  <a:lnTo>
                    <a:pt x="34" y="16"/>
                  </a:lnTo>
                  <a:lnTo>
                    <a:pt x="34" y="13"/>
                  </a:lnTo>
                  <a:lnTo>
                    <a:pt x="32" y="10"/>
                  </a:lnTo>
                  <a:lnTo>
                    <a:pt x="29" y="8"/>
                  </a:lnTo>
                  <a:lnTo>
                    <a:pt x="24" y="8"/>
                  </a:lnTo>
                  <a:lnTo>
                    <a:pt x="18" y="8"/>
                  </a:lnTo>
                  <a:lnTo>
                    <a:pt x="8" y="8"/>
                  </a:lnTo>
                  <a:lnTo>
                    <a:pt x="8" y="26"/>
                  </a:lnTo>
                  <a:close/>
                  <a:moveTo>
                    <a:pt x="8" y="52"/>
                  </a:moveTo>
                  <a:lnTo>
                    <a:pt x="21" y="52"/>
                  </a:lnTo>
                  <a:lnTo>
                    <a:pt x="26" y="52"/>
                  </a:lnTo>
                  <a:lnTo>
                    <a:pt x="29" y="52"/>
                  </a:lnTo>
                  <a:lnTo>
                    <a:pt x="32" y="50"/>
                  </a:lnTo>
                  <a:lnTo>
                    <a:pt x="34" y="50"/>
                  </a:lnTo>
                  <a:lnTo>
                    <a:pt x="34" y="47"/>
                  </a:lnTo>
                  <a:lnTo>
                    <a:pt x="37" y="44"/>
                  </a:lnTo>
                  <a:lnTo>
                    <a:pt x="37" y="42"/>
                  </a:lnTo>
                  <a:lnTo>
                    <a:pt x="34" y="39"/>
                  </a:lnTo>
                  <a:lnTo>
                    <a:pt x="34" y="37"/>
                  </a:lnTo>
                  <a:lnTo>
                    <a:pt x="32" y="34"/>
                  </a:lnTo>
                  <a:lnTo>
                    <a:pt x="29" y="34"/>
                  </a:lnTo>
                  <a:lnTo>
                    <a:pt x="26" y="31"/>
                  </a:lnTo>
                  <a:lnTo>
                    <a:pt x="21" y="31"/>
                  </a:lnTo>
                  <a:lnTo>
                    <a:pt x="8" y="31"/>
                  </a:lnTo>
                  <a:lnTo>
                    <a:pt x="8" y="52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38" name="Freeform 237"/>
            <p:cNvSpPr>
              <a:spLocks/>
            </p:cNvSpPr>
            <p:nvPr/>
          </p:nvSpPr>
          <p:spPr bwMode="auto">
            <a:xfrm>
              <a:off x="570" y="3220"/>
              <a:ext cx="39" cy="61"/>
            </a:xfrm>
            <a:custGeom>
              <a:avLst/>
              <a:gdLst>
                <a:gd name="T0" fmla="*/ 39 w 39"/>
                <a:gd name="T1" fmla="*/ 53 h 61"/>
                <a:gd name="T2" fmla="*/ 39 w 39"/>
                <a:gd name="T3" fmla="*/ 61 h 61"/>
                <a:gd name="T4" fmla="*/ 0 w 39"/>
                <a:gd name="T5" fmla="*/ 61 h 61"/>
                <a:gd name="T6" fmla="*/ 0 w 39"/>
                <a:gd name="T7" fmla="*/ 58 h 61"/>
                <a:gd name="T8" fmla="*/ 0 w 39"/>
                <a:gd name="T9" fmla="*/ 56 h 61"/>
                <a:gd name="T10" fmla="*/ 2 w 39"/>
                <a:gd name="T11" fmla="*/ 50 h 61"/>
                <a:gd name="T12" fmla="*/ 5 w 39"/>
                <a:gd name="T13" fmla="*/ 48 h 61"/>
                <a:gd name="T14" fmla="*/ 8 w 39"/>
                <a:gd name="T15" fmla="*/ 42 h 61"/>
                <a:gd name="T16" fmla="*/ 16 w 39"/>
                <a:gd name="T17" fmla="*/ 37 h 61"/>
                <a:gd name="T18" fmla="*/ 23 w 39"/>
                <a:gd name="T19" fmla="*/ 32 h 61"/>
                <a:gd name="T20" fmla="*/ 26 w 39"/>
                <a:gd name="T21" fmla="*/ 24 h 61"/>
                <a:gd name="T22" fmla="*/ 29 w 39"/>
                <a:gd name="T23" fmla="*/ 21 h 61"/>
                <a:gd name="T24" fmla="*/ 31 w 39"/>
                <a:gd name="T25" fmla="*/ 16 h 61"/>
                <a:gd name="T26" fmla="*/ 29 w 39"/>
                <a:gd name="T27" fmla="*/ 14 h 61"/>
                <a:gd name="T28" fmla="*/ 29 w 39"/>
                <a:gd name="T29" fmla="*/ 11 h 61"/>
                <a:gd name="T30" fmla="*/ 23 w 39"/>
                <a:gd name="T31" fmla="*/ 8 h 61"/>
                <a:gd name="T32" fmla="*/ 21 w 39"/>
                <a:gd name="T33" fmla="*/ 8 h 61"/>
                <a:gd name="T34" fmla="*/ 16 w 39"/>
                <a:gd name="T35" fmla="*/ 8 h 61"/>
                <a:gd name="T36" fmla="*/ 13 w 39"/>
                <a:gd name="T37" fmla="*/ 11 h 61"/>
                <a:gd name="T38" fmla="*/ 10 w 39"/>
                <a:gd name="T39" fmla="*/ 14 h 61"/>
                <a:gd name="T40" fmla="*/ 8 w 39"/>
                <a:gd name="T41" fmla="*/ 19 h 61"/>
                <a:gd name="T42" fmla="*/ 0 w 39"/>
                <a:gd name="T43" fmla="*/ 16 h 61"/>
                <a:gd name="T44" fmla="*/ 2 w 39"/>
                <a:gd name="T45" fmla="*/ 11 h 61"/>
                <a:gd name="T46" fmla="*/ 8 w 39"/>
                <a:gd name="T47" fmla="*/ 6 h 61"/>
                <a:gd name="T48" fmla="*/ 13 w 39"/>
                <a:gd name="T49" fmla="*/ 0 h 61"/>
                <a:gd name="T50" fmla="*/ 21 w 39"/>
                <a:gd name="T51" fmla="*/ 0 h 61"/>
                <a:gd name="T52" fmla="*/ 29 w 39"/>
                <a:gd name="T53" fmla="*/ 0 h 61"/>
                <a:gd name="T54" fmla="*/ 34 w 39"/>
                <a:gd name="T55" fmla="*/ 6 h 61"/>
                <a:gd name="T56" fmla="*/ 37 w 39"/>
                <a:gd name="T57" fmla="*/ 11 h 61"/>
                <a:gd name="T58" fmla="*/ 39 w 39"/>
                <a:gd name="T59" fmla="*/ 16 h 61"/>
                <a:gd name="T60" fmla="*/ 39 w 39"/>
                <a:gd name="T61" fmla="*/ 21 h 61"/>
                <a:gd name="T62" fmla="*/ 37 w 39"/>
                <a:gd name="T63" fmla="*/ 24 h 61"/>
                <a:gd name="T64" fmla="*/ 34 w 39"/>
                <a:gd name="T65" fmla="*/ 27 h 61"/>
                <a:gd name="T66" fmla="*/ 31 w 39"/>
                <a:gd name="T67" fmla="*/ 32 h 61"/>
                <a:gd name="T68" fmla="*/ 29 w 39"/>
                <a:gd name="T69" fmla="*/ 35 h 61"/>
                <a:gd name="T70" fmla="*/ 21 w 39"/>
                <a:gd name="T71" fmla="*/ 42 h 61"/>
                <a:gd name="T72" fmla="*/ 16 w 39"/>
                <a:gd name="T73" fmla="*/ 45 h 61"/>
                <a:gd name="T74" fmla="*/ 13 w 39"/>
                <a:gd name="T75" fmla="*/ 48 h 61"/>
                <a:gd name="T76" fmla="*/ 10 w 39"/>
                <a:gd name="T77" fmla="*/ 50 h 61"/>
                <a:gd name="T78" fmla="*/ 10 w 39"/>
                <a:gd name="T79" fmla="*/ 53 h 61"/>
                <a:gd name="T80" fmla="*/ 39 w 39"/>
                <a:gd name="T81" fmla="*/ 53 h 61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39"/>
                <a:gd name="T124" fmla="*/ 0 h 61"/>
                <a:gd name="T125" fmla="*/ 39 w 39"/>
                <a:gd name="T126" fmla="*/ 61 h 61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39" h="61">
                  <a:moveTo>
                    <a:pt x="39" y="53"/>
                  </a:moveTo>
                  <a:lnTo>
                    <a:pt x="39" y="61"/>
                  </a:lnTo>
                  <a:lnTo>
                    <a:pt x="0" y="61"/>
                  </a:lnTo>
                  <a:lnTo>
                    <a:pt x="0" y="58"/>
                  </a:lnTo>
                  <a:lnTo>
                    <a:pt x="0" y="56"/>
                  </a:lnTo>
                  <a:lnTo>
                    <a:pt x="2" y="50"/>
                  </a:lnTo>
                  <a:lnTo>
                    <a:pt x="5" y="48"/>
                  </a:lnTo>
                  <a:lnTo>
                    <a:pt x="8" y="42"/>
                  </a:lnTo>
                  <a:lnTo>
                    <a:pt x="16" y="37"/>
                  </a:lnTo>
                  <a:lnTo>
                    <a:pt x="23" y="32"/>
                  </a:lnTo>
                  <a:lnTo>
                    <a:pt x="26" y="24"/>
                  </a:lnTo>
                  <a:lnTo>
                    <a:pt x="29" y="21"/>
                  </a:lnTo>
                  <a:lnTo>
                    <a:pt x="31" y="16"/>
                  </a:lnTo>
                  <a:lnTo>
                    <a:pt x="29" y="14"/>
                  </a:lnTo>
                  <a:lnTo>
                    <a:pt x="29" y="11"/>
                  </a:lnTo>
                  <a:lnTo>
                    <a:pt x="23" y="8"/>
                  </a:lnTo>
                  <a:lnTo>
                    <a:pt x="21" y="8"/>
                  </a:lnTo>
                  <a:lnTo>
                    <a:pt x="16" y="8"/>
                  </a:lnTo>
                  <a:lnTo>
                    <a:pt x="13" y="11"/>
                  </a:lnTo>
                  <a:lnTo>
                    <a:pt x="10" y="14"/>
                  </a:lnTo>
                  <a:lnTo>
                    <a:pt x="8" y="19"/>
                  </a:lnTo>
                  <a:lnTo>
                    <a:pt x="0" y="16"/>
                  </a:lnTo>
                  <a:lnTo>
                    <a:pt x="2" y="11"/>
                  </a:lnTo>
                  <a:lnTo>
                    <a:pt x="8" y="6"/>
                  </a:lnTo>
                  <a:lnTo>
                    <a:pt x="13" y="0"/>
                  </a:lnTo>
                  <a:lnTo>
                    <a:pt x="21" y="0"/>
                  </a:lnTo>
                  <a:lnTo>
                    <a:pt x="29" y="0"/>
                  </a:lnTo>
                  <a:lnTo>
                    <a:pt x="34" y="6"/>
                  </a:lnTo>
                  <a:lnTo>
                    <a:pt x="37" y="11"/>
                  </a:lnTo>
                  <a:lnTo>
                    <a:pt x="39" y="16"/>
                  </a:lnTo>
                  <a:lnTo>
                    <a:pt x="39" y="21"/>
                  </a:lnTo>
                  <a:lnTo>
                    <a:pt x="37" y="24"/>
                  </a:lnTo>
                  <a:lnTo>
                    <a:pt x="34" y="27"/>
                  </a:lnTo>
                  <a:lnTo>
                    <a:pt x="31" y="32"/>
                  </a:lnTo>
                  <a:lnTo>
                    <a:pt x="29" y="35"/>
                  </a:lnTo>
                  <a:lnTo>
                    <a:pt x="21" y="42"/>
                  </a:lnTo>
                  <a:lnTo>
                    <a:pt x="16" y="45"/>
                  </a:lnTo>
                  <a:lnTo>
                    <a:pt x="13" y="48"/>
                  </a:lnTo>
                  <a:lnTo>
                    <a:pt x="10" y="50"/>
                  </a:lnTo>
                  <a:lnTo>
                    <a:pt x="10" y="53"/>
                  </a:lnTo>
                  <a:lnTo>
                    <a:pt x="39" y="53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39" name="Freeform 238"/>
            <p:cNvSpPr>
              <a:spLocks noEditPoints="1"/>
            </p:cNvSpPr>
            <p:nvPr/>
          </p:nvSpPr>
          <p:spPr bwMode="auto">
            <a:xfrm>
              <a:off x="614" y="3220"/>
              <a:ext cx="42" cy="61"/>
            </a:xfrm>
            <a:custGeom>
              <a:avLst/>
              <a:gdLst>
                <a:gd name="T0" fmla="*/ 27 w 42"/>
                <a:gd name="T1" fmla="*/ 61 h 61"/>
                <a:gd name="T2" fmla="*/ 27 w 42"/>
                <a:gd name="T3" fmla="*/ 48 h 61"/>
                <a:gd name="T4" fmla="*/ 0 w 42"/>
                <a:gd name="T5" fmla="*/ 48 h 61"/>
                <a:gd name="T6" fmla="*/ 0 w 42"/>
                <a:gd name="T7" fmla="*/ 40 h 61"/>
                <a:gd name="T8" fmla="*/ 29 w 42"/>
                <a:gd name="T9" fmla="*/ 0 h 61"/>
                <a:gd name="T10" fmla="*/ 35 w 42"/>
                <a:gd name="T11" fmla="*/ 0 h 61"/>
                <a:gd name="T12" fmla="*/ 35 w 42"/>
                <a:gd name="T13" fmla="*/ 40 h 61"/>
                <a:gd name="T14" fmla="*/ 42 w 42"/>
                <a:gd name="T15" fmla="*/ 40 h 61"/>
                <a:gd name="T16" fmla="*/ 42 w 42"/>
                <a:gd name="T17" fmla="*/ 48 h 61"/>
                <a:gd name="T18" fmla="*/ 35 w 42"/>
                <a:gd name="T19" fmla="*/ 48 h 61"/>
                <a:gd name="T20" fmla="*/ 35 w 42"/>
                <a:gd name="T21" fmla="*/ 61 h 61"/>
                <a:gd name="T22" fmla="*/ 27 w 42"/>
                <a:gd name="T23" fmla="*/ 61 h 61"/>
                <a:gd name="T24" fmla="*/ 27 w 42"/>
                <a:gd name="T25" fmla="*/ 40 h 61"/>
                <a:gd name="T26" fmla="*/ 27 w 42"/>
                <a:gd name="T27" fmla="*/ 16 h 61"/>
                <a:gd name="T28" fmla="*/ 11 w 42"/>
                <a:gd name="T29" fmla="*/ 40 h 61"/>
                <a:gd name="T30" fmla="*/ 27 w 42"/>
                <a:gd name="T31" fmla="*/ 40 h 61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42"/>
                <a:gd name="T49" fmla="*/ 0 h 61"/>
                <a:gd name="T50" fmla="*/ 42 w 42"/>
                <a:gd name="T51" fmla="*/ 61 h 61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42" h="61">
                  <a:moveTo>
                    <a:pt x="27" y="61"/>
                  </a:moveTo>
                  <a:lnTo>
                    <a:pt x="27" y="48"/>
                  </a:lnTo>
                  <a:lnTo>
                    <a:pt x="0" y="48"/>
                  </a:lnTo>
                  <a:lnTo>
                    <a:pt x="0" y="40"/>
                  </a:lnTo>
                  <a:lnTo>
                    <a:pt x="29" y="0"/>
                  </a:lnTo>
                  <a:lnTo>
                    <a:pt x="35" y="0"/>
                  </a:lnTo>
                  <a:lnTo>
                    <a:pt x="35" y="40"/>
                  </a:lnTo>
                  <a:lnTo>
                    <a:pt x="42" y="40"/>
                  </a:lnTo>
                  <a:lnTo>
                    <a:pt x="42" y="48"/>
                  </a:lnTo>
                  <a:lnTo>
                    <a:pt x="35" y="48"/>
                  </a:lnTo>
                  <a:lnTo>
                    <a:pt x="35" y="61"/>
                  </a:lnTo>
                  <a:lnTo>
                    <a:pt x="27" y="61"/>
                  </a:lnTo>
                  <a:close/>
                  <a:moveTo>
                    <a:pt x="27" y="40"/>
                  </a:moveTo>
                  <a:lnTo>
                    <a:pt x="27" y="16"/>
                  </a:lnTo>
                  <a:lnTo>
                    <a:pt x="11" y="40"/>
                  </a:lnTo>
                  <a:lnTo>
                    <a:pt x="27" y="4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40" name="Freeform 239"/>
            <p:cNvSpPr>
              <a:spLocks noEditPoints="1"/>
            </p:cNvSpPr>
            <p:nvPr/>
          </p:nvSpPr>
          <p:spPr bwMode="auto">
            <a:xfrm>
              <a:off x="664" y="3220"/>
              <a:ext cx="40" cy="61"/>
            </a:xfrm>
            <a:custGeom>
              <a:avLst/>
              <a:gdLst>
                <a:gd name="T0" fmla="*/ 0 w 40"/>
                <a:gd name="T1" fmla="*/ 32 h 61"/>
                <a:gd name="T2" fmla="*/ 0 w 40"/>
                <a:gd name="T3" fmla="*/ 21 h 61"/>
                <a:gd name="T4" fmla="*/ 3 w 40"/>
                <a:gd name="T5" fmla="*/ 14 h 61"/>
                <a:gd name="T6" fmla="*/ 5 w 40"/>
                <a:gd name="T7" fmla="*/ 8 h 61"/>
                <a:gd name="T8" fmla="*/ 8 w 40"/>
                <a:gd name="T9" fmla="*/ 3 h 61"/>
                <a:gd name="T10" fmla="*/ 13 w 40"/>
                <a:gd name="T11" fmla="*/ 0 h 61"/>
                <a:gd name="T12" fmla="*/ 19 w 40"/>
                <a:gd name="T13" fmla="*/ 0 h 61"/>
                <a:gd name="T14" fmla="*/ 24 w 40"/>
                <a:gd name="T15" fmla="*/ 0 h 61"/>
                <a:gd name="T16" fmla="*/ 26 w 40"/>
                <a:gd name="T17" fmla="*/ 3 h 61"/>
                <a:gd name="T18" fmla="*/ 32 w 40"/>
                <a:gd name="T19" fmla="*/ 6 h 61"/>
                <a:gd name="T20" fmla="*/ 34 w 40"/>
                <a:gd name="T21" fmla="*/ 8 h 61"/>
                <a:gd name="T22" fmla="*/ 37 w 40"/>
                <a:gd name="T23" fmla="*/ 11 h 61"/>
                <a:gd name="T24" fmla="*/ 37 w 40"/>
                <a:gd name="T25" fmla="*/ 16 h 61"/>
                <a:gd name="T26" fmla="*/ 40 w 40"/>
                <a:gd name="T27" fmla="*/ 24 h 61"/>
                <a:gd name="T28" fmla="*/ 40 w 40"/>
                <a:gd name="T29" fmla="*/ 32 h 61"/>
                <a:gd name="T30" fmla="*/ 37 w 40"/>
                <a:gd name="T31" fmla="*/ 40 h 61"/>
                <a:gd name="T32" fmla="*/ 37 w 40"/>
                <a:gd name="T33" fmla="*/ 48 h 61"/>
                <a:gd name="T34" fmla="*/ 34 w 40"/>
                <a:gd name="T35" fmla="*/ 53 h 61"/>
                <a:gd name="T36" fmla="*/ 29 w 40"/>
                <a:gd name="T37" fmla="*/ 58 h 61"/>
                <a:gd name="T38" fmla="*/ 24 w 40"/>
                <a:gd name="T39" fmla="*/ 61 h 61"/>
                <a:gd name="T40" fmla="*/ 19 w 40"/>
                <a:gd name="T41" fmla="*/ 61 h 61"/>
                <a:gd name="T42" fmla="*/ 11 w 40"/>
                <a:gd name="T43" fmla="*/ 61 h 61"/>
                <a:gd name="T44" fmla="*/ 5 w 40"/>
                <a:gd name="T45" fmla="*/ 56 h 61"/>
                <a:gd name="T46" fmla="*/ 3 w 40"/>
                <a:gd name="T47" fmla="*/ 50 h 61"/>
                <a:gd name="T48" fmla="*/ 0 w 40"/>
                <a:gd name="T49" fmla="*/ 40 h 61"/>
                <a:gd name="T50" fmla="*/ 0 w 40"/>
                <a:gd name="T51" fmla="*/ 32 h 61"/>
                <a:gd name="T52" fmla="*/ 8 w 40"/>
                <a:gd name="T53" fmla="*/ 32 h 61"/>
                <a:gd name="T54" fmla="*/ 8 w 40"/>
                <a:gd name="T55" fmla="*/ 40 h 61"/>
                <a:gd name="T56" fmla="*/ 8 w 40"/>
                <a:gd name="T57" fmla="*/ 45 h 61"/>
                <a:gd name="T58" fmla="*/ 11 w 40"/>
                <a:gd name="T59" fmla="*/ 50 h 61"/>
                <a:gd name="T60" fmla="*/ 13 w 40"/>
                <a:gd name="T61" fmla="*/ 53 h 61"/>
                <a:gd name="T62" fmla="*/ 19 w 40"/>
                <a:gd name="T63" fmla="*/ 56 h 61"/>
                <a:gd name="T64" fmla="*/ 24 w 40"/>
                <a:gd name="T65" fmla="*/ 53 h 61"/>
                <a:gd name="T66" fmla="*/ 26 w 40"/>
                <a:gd name="T67" fmla="*/ 50 h 61"/>
                <a:gd name="T68" fmla="*/ 29 w 40"/>
                <a:gd name="T69" fmla="*/ 45 h 61"/>
                <a:gd name="T70" fmla="*/ 32 w 40"/>
                <a:gd name="T71" fmla="*/ 40 h 61"/>
                <a:gd name="T72" fmla="*/ 32 w 40"/>
                <a:gd name="T73" fmla="*/ 32 h 61"/>
                <a:gd name="T74" fmla="*/ 32 w 40"/>
                <a:gd name="T75" fmla="*/ 21 h 61"/>
                <a:gd name="T76" fmla="*/ 29 w 40"/>
                <a:gd name="T77" fmla="*/ 16 h 61"/>
                <a:gd name="T78" fmla="*/ 26 w 40"/>
                <a:gd name="T79" fmla="*/ 11 h 61"/>
                <a:gd name="T80" fmla="*/ 24 w 40"/>
                <a:gd name="T81" fmla="*/ 8 h 61"/>
                <a:gd name="T82" fmla="*/ 19 w 40"/>
                <a:gd name="T83" fmla="*/ 8 h 61"/>
                <a:gd name="T84" fmla="*/ 13 w 40"/>
                <a:gd name="T85" fmla="*/ 8 h 61"/>
                <a:gd name="T86" fmla="*/ 11 w 40"/>
                <a:gd name="T87" fmla="*/ 11 h 61"/>
                <a:gd name="T88" fmla="*/ 8 w 40"/>
                <a:gd name="T89" fmla="*/ 16 h 61"/>
                <a:gd name="T90" fmla="*/ 8 w 40"/>
                <a:gd name="T91" fmla="*/ 21 h 61"/>
                <a:gd name="T92" fmla="*/ 8 w 40"/>
                <a:gd name="T93" fmla="*/ 32 h 61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w 40"/>
                <a:gd name="T142" fmla="*/ 0 h 61"/>
                <a:gd name="T143" fmla="*/ 40 w 40"/>
                <a:gd name="T144" fmla="*/ 61 h 61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T141" t="T142" r="T143" b="T144"/>
              <a:pathLst>
                <a:path w="40" h="61">
                  <a:moveTo>
                    <a:pt x="0" y="32"/>
                  </a:moveTo>
                  <a:lnTo>
                    <a:pt x="0" y="21"/>
                  </a:lnTo>
                  <a:lnTo>
                    <a:pt x="3" y="14"/>
                  </a:lnTo>
                  <a:lnTo>
                    <a:pt x="5" y="8"/>
                  </a:lnTo>
                  <a:lnTo>
                    <a:pt x="8" y="3"/>
                  </a:lnTo>
                  <a:lnTo>
                    <a:pt x="13" y="0"/>
                  </a:lnTo>
                  <a:lnTo>
                    <a:pt x="19" y="0"/>
                  </a:lnTo>
                  <a:lnTo>
                    <a:pt x="24" y="0"/>
                  </a:lnTo>
                  <a:lnTo>
                    <a:pt x="26" y="3"/>
                  </a:lnTo>
                  <a:lnTo>
                    <a:pt x="32" y="6"/>
                  </a:lnTo>
                  <a:lnTo>
                    <a:pt x="34" y="8"/>
                  </a:lnTo>
                  <a:lnTo>
                    <a:pt x="37" y="11"/>
                  </a:lnTo>
                  <a:lnTo>
                    <a:pt x="37" y="16"/>
                  </a:lnTo>
                  <a:lnTo>
                    <a:pt x="40" y="24"/>
                  </a:lnTo>
                  <a:lnTo>
                    <a:pt x="40" y="32"/>
                  </a:lnTo>
                  <a:lnTo>
                    <a:pt x="37" y="40"/>
                  </a:lnTo>
                  <a:lnTo>
                    <a:pt x="37" y="48"/>
                  </a:lnTo>
                  <a:lnTo>
                    <a:pt x="34" y="53"/>
                  </a:lnTo>
                  <a:lnTo>
                    <a:pt x="29" y="58"/>
                  </a:lnTo>
                  <a:lnTo>
                    <a:pt x="24" y="61"/>
                  </a:lnTo>
                  <a:lnTo>
                    <a:pt x="19" y="61"/>
                  </a:lnTo>
                  <a:lnTo>
                    <a:pt x="11" y="61"/>
                  </a:lnTo>
                  <a:lnTo>
                    <a:pt x="5" y="56"/>
                  </a:lnTo>
                  <a:lnTo>
                    <a:pt x="3" y="50"/>
                  </a:lnTo>
                  <a:lnTo>
                    <a:pt x="0" y="40"/>
                  </a:lnTo>
                  <a:lnTo>
                    <a:pt x="0" y="32"/>
                  </a:lnTo>
                  <a:close/>
                  <a:moveTo>
                    <a:pt x="8" y="32"/>
                  </a:moveTo>
                  <a:lnTo>
                    <a:pt x="8" y="40"/>
                  </a:lnTo>
                  <a:lnTo>
                    <a:pt x="8" y="45"/>
                  </a:lnTo>
                  <a:lnTo>
                    <a:pt x="11" y="50"/>
                  </a:lnTo>
                  <a:lnTo>
                    <a:pt x="13" y="53"/>
                  </a:lnTo>
                  <a:lnTo>
                    <a:pt x="19" y="56"/>
                  </a:lnTo>
                  <a:lnTo>
                    <a:pt x="24" y="53"/>
                  </a:lnTo>
                  <a:lnTo>
                    <a:pt x="26" y="50"/>
                  </a:lnTo>
                  <a:lnTo>
                    <a:pt x="29" y="45"/>
                  </a:lnTo>
                  <a:lnTo>
                    <a:pt x="32" y="40"/>
                  </a:lnTo>
                  <a:lnTo>
                    <a:pt x="32" y="32"/>
                  </a:lnTo>
                  <a:lnTo>
                    <a:pt x="32" y="21"/>
                  </a:lnTo>
                  <a:lnTo>
                    <a:pt x="29" y="16"/>
                  </a:lnTo>
                  <a:lnTo>
                    <a:pt x="26" y="11"/>
                  </a:lnTo>
                  <a:lnTo>
                    <a:pt x="24" y="8"/>
                  </a:lnTo>
                  <a:lnTo>
                    <a:pt x="19" y="8"/>
                  </a:lnTo>
                  <a:lnTo>
                    <a:pt x="13" y="8"/>
                  </a:lnTo>
                  <a:lnTo>
                    <a:pt x="11" y="11"/>
                  </a:lnTo>
                  <a:lnTo>
                    <a:pt x="8" y="16"/>
                  </a:lnTo>
                  <a:lnTo>
                    <a:pt x="8" y="21"/>
                  </a:lnTo>
                  <a:lnTo>
                    <a:pt x="8" y="32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41" name="Freeform 240"/>
            <p:cNvSpPr>
              <a:spLocks noEditPoints="1"/>
            </p:cNvSpPr>
            <p:nvPr/>
          </p:nvSpPr>
          <p:spPr bwMode="auto">
            <a:xfrm>
              <a:off x="711" y="3210"/>
              <a:ext cx="29" cy="34"/>
            </a:xfrm>
            <a:custGeom>
              <a:avLst/>
              <a:gdLst>
                <a:gd name="T0" fmla="*/ 0 w 29"/>
                <a:gd name="T1" fmla="*/ 18 h 34"/>
                <a:gd name="T2" fmla="*/ 0 w 29"/>
                <a:gd name="T3" fmla="*/ 10 h 34"/>
                <a:gd name="T4" fmla="*/ 6 w 29"/>
                <a:gd name="T5" fmla="*/ 5 h 34"/>
                <a:gd name="T6" fmla="*/ 11 w 29"/>
                <a:gd name="T7" fmla="*/ 3 h 34"/>
                <a:gd name="T8" fmla="*/ 16 w 29"/>
                <a:gd name="T9" fmla="*/ 0 h 34"/>
                <a:gd name="T10" fmla="*/ 21 w 29"/>
                <a:gd name="T11" fmla="*/ 3 h 34"/>
                <a:gd name="T12" fmla="*/ 27 w 29"/>
                <a:gd name="T13" fmla="*/ 5 h 34"/>
                <a:gd name="T14" fmla="*/ 29 w 29"/>
                <a:gd name="T15" fmla="*/ 10 h 34"/>
                <a:gd name="T16" fmla="*/ 29 w 29"/>
                <a:gd name="T17" fmla="*/ 16 h 34"/>
                <a:gd name="T18" fmla="*/ 29 w 29"/>
                <a:gd name="T19" fmla="*/ 24 h 34"/>
                <a:gd name="T20" fmla="*/ 29 w 29"/>
                <a:gd name="T21" fmla="*/ 26 h 34"/>
                <a:gd name="T22" fmla="*/ 27 w 29"/>
                <a:gd name="T23" fmla="*/ 29 h 34"/>
                <a:gd name="T24" fmla="*/ 24 w 29"/>
                <a:gd name="T25" fmla="*/ 31 h 34"/>
                <a:gd name="T26" fmla="*/ 19 w 29"/>
                <a:gd name="T27" fmla="*/ 34 h 34"/>
                <a:gd name="T28" fmla="*/ 16 w 29"/>
                <a:gd name="T29" fmla="*/ 34 h 34"/>
                <a:gd name="T30" fmla="*/ 8 w 29"/>
                <a:gd name="T31" fmla="*/ 34 h 34"/>
                <a:gd name="T32" fmla="*/ 6 w 29"/>
                <a:gd name="T33" fmla="*/ 29 h 34"/>
                <a:gd name="T34" fmla="*/ 0 w 29"/>
                <a:gd name="T35" fmla="*/ 24 h 34"/>
                <a:gd name="T36" fmla="*/ 0 w 29"/>
                <a:gd name="T37" fmla="*/ 18 h 34"/>
                <a:gd name="T38" fmla="*/ 6 w 29"/>
                <a:gd name="T39" fmla="*/ 18 h 34"/>
                <a:gd name="T40" fmla="*/ 6 w 29"/>
                <a:gd name="T41" fmla="*/ 24 h 34"/>
                <a:gd name="T42" fmla="*/ 8 w 29"/>
                <a:gd name="T43" fmla="*/ 26 h 34"/>
                <a:gd name="T44" fmla="*/ 11 w 29"/>
                <a:gd name="T45" fmla="*/ 29 h 34"/>
                <a:gd name="T46" fmla="*/ 16 w 29"/>
                <a:gd name="T47" fmla="*/ 29 h 34"/>
                <a:gd name="T48" fmla="*/ 19 w 29"/>
                <a:gd name="T49" fmla="*/ 29 h 34"/>
                <a:gd name="T50" fmla="*/ 21 w 29"/>
                <a:gd name="T51" fmla="*/ 26 h 34"/>
                <a:gd name="T52" fmla="*/ 24 w 29"/>
                <a:gd name="T53" fmla="*/ 24 h 34"/>
                <a:gd name="T54" fmla="*/ 24 w 29"/>
                <a:gd name="T55" fmla="*/ 18 h 34"/>
                <a:gd name="T56" fmla="*/ 24 w 29"/>
                <a:gd name="T57" fmla="*/ 13 h 34"/>
                <a:gd name="T58" fmla="*/ 21 w 29"/>
                <a:gd name="T59" fmla="*/ 8 h 34"/>
                <a:gd name="T60" fmla="*/ 19 w 29"/>
                <a:gd name="T61" fmla="*/ 5 h 34"/>
                <a:gd name="T62" fmla="*/ 16 w 29"/>
                <a:gd name="T63" fmla="*/ 5 h 34"/>
                <a:gd name="T64" fmla="*/ 11 w 29"/>
                <a:gd name="T65" fmla="*/ 5 h 34"/>
                <a:gd name="T66" fmla="*/ 8 w 29"/>
                <a:gd name="T67" fmla="*/ 8 h 34"/>
                <a:gd name="T68" fmla="*/ 6 w 29"/>
                <a:gd name="T69" fmla="*/ 13 h 34"/>
                <a:gd name="T70" fmla="*/ 6 w 29"/>
                <a:gd name="T71" fmla="*/ 18 h 34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29"/>
                <a:gd name="T109" fmla="*/ 0 h 34"/>
                <a:gd name="T110" fmla="*/ 29 w 29"/>
                <a:gd name="T111" fmla="*/ 34 h 34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29" h="34">
                  <a:moveTo>
                    <a:pt x="0" y="18"/>
                  </a:moveTo>
                  <a:lnTo>
                    <a:pt x="0" y="10"/>
                  </a:lnTo>
                  <a:lnTo>
                    <a:pt x="6" y="5"/>
                  </a:lnTo>
                  <a:lnTo>
                    <a:pt x="11" y="3"/>
                  </a:lnTo>
                  <a:lnTo>
                    <a:pt x="16" y="0"/>
                  </a:lnTo>
                  <a:lnTo>
                    <a:pt x="21" y="3"/>
                  </a:lnTo>
                  <a:lnTo>
                    <a:pt x="27" y="5"/>
                  </a:lnTo>
                  <a:lnTo>
                    <a:pt x="29" y="10"/>
                  </a:lnTo>
                  <a:lnTo>
                    <a:pt x="29" y="16"/>
                  </a:lnTo>
                  <a:lnTo>
                    <a:pt x="29" y="24"/>
                  </a:lnTo>
                  <a:lnTo>
                    <a:pt x="29" y="26"/>
                  </a:lnTo>
                  <a:lnTo>
                    <a:pt x="27" y="29"/>
                  </a:lnTo>
                  <a:lnTo>
                    <a:pt x="24" y="31"/>
                  </a:lnTo>
                  <a:lnTo>
                    <a:pt x="19" y="34"/>
                  </a:lnTo>
                  <a:lnTo>
                    <a:pt x="16" y="34"/>
                  </a:lnTo>
                  <a:lnTo>
                    <a:pt x="8" y="34"/>
                  </a:lnTo>
                  <a:lnTo>
                    <a:pt x="6" y="29"/>
                  </a:lnTo>
                  <a:lnTo>
                    <a:pt x="0" y="24"/>
                  </a:lnTo>
                  <a:lnTo>
                    <a:pt x="0" y="18"/>
                  </a:lnTo>
                  <a:close/>
                  <a:moveTo>
                    <a:pt x="6" y="18"/>
                  </a:moveTo>
                  <a:lnTo>
                    <a:pt x="6" y="24"/>
                  </a:lnTo>
                  <a:lnTo>
                    <a:pt x="8" y="26"/>
                  </a:lnTo>
                  <a:lnTo>
                    <a:pt x="11" y="29"/>
                  </a:lnTo>
                  <a:lnTo>
                    <a:pt x="16" y="29"/>
                  </a:lnTo>
                  <a:lnTo>
                    <a:pt x="19" y="29"/>
                  </a:lnTo>
                  <a:lnTo>
                    <a:pt x="21" y="26"/>
                  </a:lnTo>
                  <a:lnTo>
                    <a:pt x="24" y="24"/>
                  </a:lnTo>
                  <a:lnTo>
                    <a:pt x="24" y="18"/>
                  </a:lnTo>
                  <a:lnTo>
                    <a:pt x="24" y="13"/>
                  </a:lnTo>
                  <a:lnTo>
                    <a:pt x="21" y="8"/>
                  </a:lnTo>
                  <a:lnTo>
                    <a:pt x="19" y="5"/>
                  </a:lnTo>
                  <a:lnTo>
                    <a:pt x="16" y="5"/>
                  </a:lnTo>
                  <a:lnTo>
                    <a:pt x="11" y="5"/>
                  </a:lnTo>
                  <a:lnTo>
                    <a:pt x="8" y="8"/>
                  </a:lnTo>
                  <a:lnTo>
                    <a:pt x="6" y="13"/>
                  </a:lnTo>
                  <a:lnTo>
                    <a:pt x="6" y="18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42" name="Line 88"/>
            <p:cNvSpPr>
              <a:spLocks noChangeShapeType="1"/>
            </p:cNvSpPr>
            <p:nvPr/>
          </p:nvSpPr>
          <p:spPr bwMode="auto">
            <a:xfrm>
              <a:off x="1079" y="1594"/>
              <a:ext cx="1" cy="21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43" name="Line 89"/>
            <p:cNvSpPr>
              <a:spLocks noChangeShapeType="1"/>
            </p:cNvSpPr>
            <p:nvPr/>
          </p:nvSpPr>
          <p:spPr bwMode="auto">
            <a:xfrm>
              <a:off x="1079" y="1636"/>
              <a:ext cx="1" cy="21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44" name="Line 90"/>
            <p:cNvSpPr>
              <a:spLocks noChangeShapeType="1"/>
            </p:cNvSpPr>
            <p:nvPr/>
          </p:nvSpPr>
          <p:spPr bwMode="auto">
            <a:xfrm>
              <a:off x="1079" y="1678"/>
              <a:ext cx="1" cy="21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45" name="Line 91"/>
            <p:cNvSpPr>
              <a:spLocks noChangeShapeType="1"/>
            </p:cNvSpPr>
            <p:nvPr/>
          </p:nvSpPr>
          <p:spPr bwMode="auto">
            <a:xfrm>
              <a:off x="1079" y="1720"/>
              <a:ext cx="1" cy="21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46" name="Line 92"/>
            <p:cNvSpPr>
              <a:spLocks noChangeShapeType="1"/>
            </p:cNvSpPr>
            <p:nvPr/>
          </p:nvSpPr>
          <p:spPr bwMode="auto">
            <a:xfrm>
              <a:off x="1079" y="1762"/>
              <a:ext cx="1" cy="21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47" name="Line 93"/>
            <p:cNvSpPr>
              <a:spLocks noChangeShapeType="1"/>
            </p:cNvSpPr>
            <p:nvPr/>
          </p:nvSpPr>
          <p:spPr bwMode="auto">
            <a:xfrm>
              <a:off x="1079" y="1804"/>
              <a:ext cx="1" cy="21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48" name="Line 94"/>
            <p:cNvSpPr>
              <a:spLocks noChangeShapeType="1"/>
            </p:cNvSpPr>
            <p:nvPr/>
          </p:nvSpPr>
          <p:spPr bwMode="auto">
            <a:xfrm>
              <a:off x="1079" y="1846"/>
              <a:ext cx="1" cy="21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49" name="Line 95"/>
            <p:cNvSpPr>
              <a:spLocks noChangeShapeType="1"/>
            </p:cNvSpPr>
            <p:nvPr/>
          </p:nvSpPr>
          <p:spPr bwMode="auto">
            <a:xfrm>
              <a:off x="1079" y="1888"/>
              <a:ext cx="1" cy="21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50" name="Line 96"/>
            <p:cNvSpPr>
              <a:spLocks noChangeShapeType="1"/>
            </p:cNvSpPr>
            <p:nvPr/>
          </p:nvSpPr>
          <p:spPr bwMode="auto">
            <a:xfrm>
              <a:off x="1079" y="1930"/>
              <a:ext cx="1" cy="21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51" name="Line 97"/>
            <p:cNvSpPr>
              <a:spLocks noChangeShapeType="1"/>
            </p:cNvSpPr>
            <p:nvPr/>
          </p:nvSpPr>
          <p:spPr bwMode="auto">
            <a:xfrm>
              <a:off x="1079" y="1972"/>
              <a:ext cx="1" cy="21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52" name="Line 98"/>
            <p:cNvSpPr>
              <a:spLocks noChangeShapeType="1"/>
            </p:cNvSpPr>
            <p:nvPr/>
          </p:nvSpPr>
          <p:spPr bwMode="auto">
            <a:xfrm>
              <a:off x="1079" y="2014"/>
              <a:ext cx="1" cy="21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53" name="Line 99"/>
            <p:cNvSpPr>
              <a:spLocks noChangeShapeType="1"/>
            </p:cNvSpPr>
            <p:nvPr/>
          </p:nvSpPr>
          <p:spPr bwMode="auto">
            <a:xfrm>
              <a:off x="1079" y="2056"/>
              <a:ext cx="1" cy="21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54" name="Line 100"/>
            <p:cNvSpPr>
              <a:spLocks noChangeShapeType="1"/>
            </p:cNvSpPr>
            <p:nvPr/>
          </p:nvSpPr>
          <p:spPr bwMode="auto">
            <a:xfrm>
              <a:off x="1079" y="2098"/>
              <a:ext cx="1" cy="21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55" name="Line 101"/>
            <p:cNvSpPr>
              <a:spLocks noChangeShapeType="1"/>
            </p:cNvSpPr>
            <p:nvPr/>
          </p:nvSpPr>
          <p:spPr bwMode="auto">
            <a:xfrm>
              <a:off x="1079" y="2140"/>
              <a:ext cx="1" cy="21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56" name="Line 102"/>
            <p:cNvSpPr>
              <a:spLocks noChangeShapeType="1"/>
            </p:cNvSpPr>
            <p:nvPr/>
          </p:nvSpPr>
          <p:spPr bwMode="auto">
            <a:xfrm>
              <a:off x="1079" y="2182"/>
              <a:ext cx="1" cy="21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57" name="Line 103"/>
            <p:cNvSpPr>
              <a:spLocks noChangeShapeType="1"/>
            </p:cNvSpPr>
            <p:nvPr/>
          </p:nvSpPr>
          <p:spPr bwMode="auto">
            <a:xfrm>
              <a:off x="1079" y="2224"/>
              <a:ext cx="1" cy="21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58" name="Line 104"/>
            <p:cNvSpPr>
              <a:spLocks noChangeShapeType="1"/>
            </p:cNvSpPr>
            <p:nvPr/>
          </p:nvSpPr>
          <p:spPr bwMode="auto">
            <a:xfrm>
              <a:off x="1079" y="2266"/>
              <a:ext cx="1" cy="21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59" name="Line 105"/>
            <p:cNvSpPr>
              <a:spLocks noChangeShapeType="1"/>
            </p:cNvSpPr>
            <p:nvPr/>
          </p:nvSpPr>
          <p:spPr bwMode="auto">
            <a:xfrm>
              <a:off x="1079" y="2308"/>
              <a:ext cx="1" cy="21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60" name="Line 106"/>
            <p:cNvSpPr>
              <a:spLocks noChangeShapeType="1"/>
            </p:cNvSpPr>
            <p:nvPr/>
          </p:nvSpPr>
          <p:spPr bwMode="auto">
            <a:xfrm>
              <a:off x="1079" y="2350"/>
              <a:ext cx="1" cy="21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61" name="Line 107"/>
            <p:cNvSpPr>
              <a:spLocks noChangeShapeType="1"/>
            </p:cNvSpPr>
            <p:nvPr/>
          </p:nvSpPr>
          <p:spPr bwMode="auto">
            <a:xfrm>
              <a:off x="1081" y="2392"/>
              <a:ext cx="1" cy="21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62" name="Line 108"/>
            <p:cNvSpPr>
              <a:spLocks noChangeShapeType="1"/>
            </p:cNvSpPr>
            <p:nvPr/>
          </p:nvSpPr>
          <p:spPr bwMode="auto">
            <a:xfrm>
              <a:off x="1081" y="2434"/>
              <a:ext cx="1" cy="21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63" name="Line 109"/>
            <p:cNvSpPr>
              <a:spLocks noChangeShapeType="1"/>
            </p:cNvSpPr>
            <p:nvPr/>
          </p:nvSpPr>
          <p:spPr bwMode="auto">
            <a:xfrm>
              <a:off x="1081" y="2476"/>
              <a:ext cx="1" cy="21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64" name="Line 110"/>
            <p:cNvSpPr>
              <a:spLocks noChangeShapeType="1"/>
            </p:cNvSpPr>
            <p:nvPr/>
          </p:nvSpPr>
          <p:spPr bwMode="auto">
            <a:xfrm>
              <a:off x="1081" y="2518"/>
              <a:ext cx="1" cy="21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65" name="Line 111"/>
            <p:cNvSpPr>
              <a:spLocks noChangeShapeType="1"/>
            </p:cNvSpPr>
            <p:nvPr/>
          </p:nvSpPr>
          <p:spPr bwMode="auto">
            <a:xfrm>
              <a:off x="1081" y="2560"/>
              <a:ext cx="1" cy="21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66" name="Line 112"/>
            <p:cNvSpPr>
              <a:spLocks noChangeShapeType="1"/>
            </p:cNvSpPr>
            <p:nvPr/>
          </p:nvSpPr>
          <p:spPr bwMode="auto">
            <a:xfrm>
              <a:off x="1081" y="2602"/>
              <a:ext cx="1" cy="21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67" name="Line 113"/>
            <p:cNvSpPr>
              <a:spLocks noChangeShapeType="1"/>
            </p:cNvSpPr>
            <p:nvPr/>
          </p:nvSpPr>
          <p:spPr bwMode="auto">
            <a:xfrm>
              <a:off x="1081" y="2644"/>
              <a:ext cx="1" cy="20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68" name="Line 114"/>
            <p:cNvSpPr>
              <a:spLocks noChangeShapeType="1"/>
            </p:cNvSpPr>
            <p:nvPr/>
          </p:nvSpPr>
          <p:spPr bwMode="auto">
            <a:xfrm>
              <a:off x="1081" y="2685"/>
              <a:ext cx="1" cy="21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69" name="Line 115"/>
            <p:cNvSpPr>
              <a:spLocks noChangeShapeType="1"/>
            </p:cNvSpPr>
            <p:nvPr/>
          </p:nvSpPr>
          <p:spPr bwMode="auto">
            <a:xfrm>
              <a:off x="1081" y="2727"/>
              <a:ext cx="1" cy="21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70" name="Line 116"/>
            <p:cNvSpPr>
              <a:spLocks noChangeShapeType="1"/>
            </p:cNvSpPr>
            <p:nvPr/>
          </p:nvSpPr>
          <p:spPr bwMode="auto">
            <a:xfrm>
              <a:off x="1081" y="2769"/>
              <a:ext cx="1" cy="21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71" name="Line 117"/>
            <p:cNvSpPr>
              <a:spLocks noChangeShapeType="1"/>
            </p:cNvSpPr>
            <p:nvPr/>
          </p:nvSpPr>
          <p:spPr bwMode="auto">
            <a:xfrm>
              <a:off x="1081" y="2811"/>
              <a:ext cx="1" cy="21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72" name="Line 118"/>
            <p:cNvSpPr>
              <a:spLocks noChangeShapeType="1"/>
            </p:cNvSpPr>
            <p:nvPr/>
          </p:nvSpPr>
          <p:spPr bwMode="auto">
            <a:xfrm>
              <a:off x="1081" y="2853"/>
              <a:ext cx="1" cy="21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73" name="Line 119"/>
            <p:cNvSpPr>
              <a:spLocks noChangeShapeType="1"/>
            </p:cNvSpPr>
            <p:nvPr/>
          </p:nvSpPr>
          <p:spPr bwMode="auto">
            <a:xfrm>
              <a:off x="1081" y="2895"/>
              <a:ext cx="1" cy="21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74" name="Line 120"/>
            <p:cNvSpPr>
              <a:spLocks noChangeShapeType="1"/>
            </p:cNvSpPr>
            <p:nvPr/>
          </p:nvSpPr>
          <p:spPr bwMode="auto">
            <a:xfrm>
              <a:off x="1081" y="2937"/>
              <a:ext cx="1" cy="21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75" name="Line 121"/>
            <p:cNvSpPr>
              <a:spLocks noChangeShapeType="1"/>
            </p:cNvSpPr>
            <p:nvPr/>
          </p:nvSpPr>
          <p:spPr bwMode="auto">
            <a:xfrm>
              <a:off x="1081" y="2979"/>
              <a:ext cx="1" cy="21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76" name="Line 122"/>
            <p:cNvSpPr>
              <a:spLocks noChangeShapeType="1"/>
            </p:cNvSpPr>
            <p:nvPr/>
          </p:nvSpPr>
          <p:spPr bwMode="auto">
            <a:xfrm>
              <a:off x="1081" y="3021"/>
              <a:ext cx="1" cy="21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77" name="Line 123"/>
            <p:cNvSpPr>
              <a:spLocks noChangeShapeType="1"/>
            </p:cNvSpPr>
            <p:nvPr/>
          </p:nvSpPr>
          <p:spPr bwMode="auto">
            <a:xfrm>
              <a:off x="1081" y="3063"/>
              <a:ext cx="1" cy="21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78" name="Line 124"/>
            <p:cNvSpPr>
              <a:spLocks noChangeShapeType="1"/>
            </p:cNvSpPr>
            <p:nvPr/>
          </p:nvSpPr>
          <p:spPr bwMode="auto">
            <a:xfrm>
              <a:off x="1081" y="3105"/>
              <a:ext cx="1" cy="21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79" name="Line 125"/>
            <p:cNvSpPr>
              <a:spLocks noChangeShapeType="1"/>
            </p:cNvSpPr>
            <p:nvPr/>
          </p:nvSpPr>
          <p:spPr bwMode="auto">
            <a:xfrm>
              <a:off x="1081" y="3147"/>
              <a:ext cx="1" cy="21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80" name="Line 126"/>
            <p:cNvSpPr>
              <a:spLocks noChangeShapeType="1"/>
            </p:cNvSpPr>
            <p:nvPr/>
          </p:nvSpPr>
          <p:spPr bwMode="auto">
            <a:xfrm>
              <a:off x="1081" y="3189"/>
              <a:ext cx="1" cy="21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81" name="Line 127"/>
            <p:cNvSpPr>
              <a:spLocks noChangeShapeType="1"/>
            </p:cNvSpPr>
            <p:nvPr/>
          </p:nvSpPr>
          <p:spPr bwMode="auto">
            <a:xfrm>
              <a:off x="1081" y="3231"/>
              <a:ext cx="1" cy="21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82" name="Line 128"/>
            <p:cNvSpPr>
              <a:spLocks noChangeShapeType="1"/>
            </p:cNvSpPr>
            <p:nvPr/>
          </p:nvSpPr>
          <p:spPr bwMode="auto">
            <a:xfrm>
              <a:off x="1081" y="3273"/>
              <a:ext cx="1" cy="21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83" name="Line 129"/>
            <p:cNvSpPr>
              <a:spLocks noChangeShapeType="1"/>
            </p:cNvSpPr>
            <p:nvPr/>
          </p:nvSpPr>
          <p:spPr bwMode="auto">
            <a:xfrm>
              <a:off x="1081" y="3315"/>
              <a:ext cx="1" cy="21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84" name="Line 130"/>
            <p:cNvSpPr>
              <a:spLocks noChangeShapeType="1"/>
            </p:cNvSpPr>
            <p:nvPr/>
          </p:nvSpPr>
          <p:spPr bwMode="auto">
            <a:xfrm>
              <a:off x="1081" y="3357"/>
              <a:ext cx="1" cy="21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85" name="Line 131"/>
            <p:cNvSpPr>
              <a:spLocks noChangeShapeType="1"/>
            </p:cNvSpPr>
            <p:nvPr/>
          </p:nvSpPr>
          <p:spPr bwMode="auto">
            <a:xfrm>
              <a:off x="1081" y="3399"/>
              <a:ext cx="1" cy="21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86" name="Line 132"/>
            <p:cNvSpPr>
              <a:spLocks noChangeShapeType="1"/>
            </p:cNvSpPr>
            <p:nvPr/>
          </p:nvSpPr>
          <p:spPr bwMode="auto">
            <a:xfrm>
              <a:off x="1081" y="3441"/>
              <a:ext cx="1" cy="21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87" name="Line 133"/>
            <p:cNvSpPr>
              <a:spLocks noChangeShapeType="1"/>
            </p:cNvSpPr>
            <p:nvPr/>
          </p:nvSpPr>
          <p:spPr bwMode="auto">
            <a:xfrm>
              <a:off x="1081" y="3483"/>
              <a:ext cx="1" cy="21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88" name="Line 134"/>
            <p:cNvSpPr>
              <a:spLocks noChangeShapeType="1"/>
            </p:cNvSpPr>
            <p:nvPr/>
          </p:nvSpPr>
          <p:spPr bwMode="auto">
            <a:xfrm>
              <a:off x="1081" y="3525"/>
              <a:ext cx="1" cy="21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89" name="Line 135"/>
            <p:cNvSpPr>
              <a:spLocks noChangeShapeType="1"/>
            </p:cNvSpPr>
            <p:nvPr/>
          </p:nvSpPr>
          <p:spPr bwMode="auto">
            <a:xfrm>
              <a:off x="1081" y="3567"/>
              <a:ext cx="1" cy="21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90" name="Line 136"/>
            <p:cNvSpPr>
              <a:spLocks noChangeShapeType="1"/>
            </p:cNvSpPr>
            <p:nvPr/>
          </p:nvSpPr>
          <p:spPr bwMode="auto">
            <a:xfrm>
              <a:off x="1084" y="3609"/>
              <a:ext cx="1" cy="21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91" name="Line 137"/>
            <p:cNvSpPr>
              <a:spLocks noChangeShapeType="1"/>
            </p:cNvSpPr>
            <p:nvPr/>
          </p:nvSpPr>
          <p:spPr bwMode="auto">
            <a:xfrm>
              <a:off x="1084" y="3651"/>
              <a:ext cx="1" cy="21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92" name="Line 138"/>
            <p:cNvSpPr>
              <a:spLocks noChangeShapeType="1"/>
            </p:cNvSpPr>
            <p:nvPr/>
          </p:nvSpPr>
          <p:spPr bwMode="auto">
            <a:xfrm>
              <a:off x="1084" y="3693"/>
              <a:ext cx="1" cy="21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93" name="Line 139"/>
            <p:cNvSpPr>
              <a:spLocks noChangeShapeType="1"/>
            </p:cNvSpPr>
            <p:nvPr/>
          </p:nvSpPr>
          <p:spPr bwMode="auto">
            <a:xfrm>
              <a:off x="1084" y="3735"/>
              <a:ext cx="1" cy="20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94" name="Line 140"/>
            <p:cNvSpPr>
              <a:spLocks noChangeShapeType="1"/>
            </p:cNvSpPr>
            <p:nvPr/>
          </p:nvSpPr>
          <p:spPr bwMode="auto">
            <a:xfrm>
              <a:off x="1084" y="3776"/>
              <a:ext cx="1" cy="21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95" name="Line 141"/>
            <p:cNvSpPr>
              <a:spLocks noChangeShapeType="1"/>
            </p:cNvSpPr>
            <p:nvPr/>
          </p:nvSpPr>
          <p:spPr bwMode="auto">
            <a:xfrm>
              <a:off x="1084" y="3818"/>
              <a:ext cx="1" cy="21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96" name="Line 142"/>
            <p:cNvSpPr>
              <a:spLocks noChangeShapeType="1"/>
            </p:cNvSpPr>
            <p:nvPr/>
          </p:nvSpPr>
          <p:spPr bwMode="auto">
            <a:xfrm>
              <a:off x="1084" y="3860"/>
              <a:ext cx="1" cy="21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97" name="Line 143"/>
            <p:cNvSpPr>
              <a:spLocks noChangeShapeType="1"/>
            </p:cNvSpPr>
            <p:nvPr/>
          </p:nvSpPr>
          <p:spPr bwMode="auto">
            <a:xfrm>
              <a:off x="1084" y="3902"/>
              <a:ext cx="1" cy="21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98" name="Line 144"/>
            <p:cNvSpPr>
              <a:spLocks noChangeShapeType="1"/>
            </p:cNvSpPr>
            <p:nvPr/>
          </p:nvSpPr>
          <p:spPr bwMode="auto">
            <a:xfrm>
              <a:off x="1084" y="3944"/>
              <a:ext cx="1" cy="21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99" name="Line 145"/>
            <p:cNvSpPr>
              <a:spLocks noChangeShapeType="1"/>
            </p:cNvSpPr>
            <p:nvPr/>
          </p:nvSpPr>
          <p:spPr bwMode="auto">
            <a:xfrm>
              <a:off x="1084" y="3986"/>
              <a:ext cx="1" cy="21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300" name="Line 146"/>
            <p:cNvSpPr>
              <a:spLocks noChangeShapeType="1"/>
            </p:cNvSpPr>
            <p:nvPr/>
          </p:nvSpPr>
          <p:spPr bwMode="auto">
            <a:xfrm>
              <a:off x="1084" y="4028"/>
              <a:ext cx="1" cy="13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301" name="Line 147"/>
            <p:cNvSpPr>
              <a:spLocks noChangeShapeType="1"/>
            </p:cNvSpPr>
            <p:nvPr/>
          </p:nvSpPr>
          <p:spPr bwMode="auto">
            <a:xfrm flipV="1">
              <a:off x="764" y="3137"/>
              <a:ext cx="614" cy="5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302" name="Freeform 301"/>
            <p:cNvSpPr>
              <a:spLocks/>
            </p:cNvSpPr>
            <p:nvPr/>
          </p:nvSpPr>
          <p:spPr bwMode="auto">
            <a:xfrm>
              <a:off x="727" y="3097"/>
              <a:ext cx="74" cy="74"/>
            </a:xfrm>
            <a:custGeom>
              <a:avLst/>
              <a:gdLst>
                <a:gd name="T0" fmla="*/ 37 w 74"/>
                <a:gd name="T1" fmla="*/ 74 h 74"/>
                <a:gd name="T2" fmla="*/ 47 w 74"/>
                <a:gd name="T3" fmla="*/ 71 h 74"/>
                <a:gd name="T4" fmla="*/ 58 w 74"/>
                <a:gd name="T5" fmla="*/ 66 h 74"/>
                <a:gd name="T6" fmla="*/ 66 w 74"/>
                <a:gd name="T7" fmla="*/ 58 h 74"/>
                <a:gd name="T8" fmla="*/ 71 w 74"/>
                <a:gd name="T9" fmla="*/ 47 h 74"/>
                <a:gd name="T10" fmla="*/ 74 w 74"/>
                <a:gd name="T11" fmla="*/ 37 h 74"/>
                <a:gd name="T12" fmla="*/ 71 w 74"/>
                <a:gd name="T13" fmla="*/ 26 h 74"/>
                <a:gd name="T14" fmla="*/ 66 w 74"/>
                <a:gd name="T15" fmla="*/ 16 h 74"/>
                <a:gd name="T16" fmla="*/ 58 w 74"/>
                <a:gd name="T17" fmla="*/ 8 h 74"/>
                <a:gd name="T18" fmla="*/ 47 w 74"/>
                <a:gd name="T19" fmla="*/ 3 h 74"/>
                <a:gd name="T20" fmla="*/ 37 w 74"/>
                <a:gd name="T21" fmla="*/ 0 h 74"/>
                <a:gd name="T22" fmla="*/ 26 w 74"/>
                <a:gd name="T23" fmla="*/ 3 h 74"/>
                <a:gd name="T24" fmla="*/ 16 w 74"/>
                <a:gd name="T25" fmla="*/ 8 h 74"/>
                <a:gd name="T26" fmla="*/ 8 w 74"/>
                <a:gd name="T27" fmla="*/ 16 h 74"/>
                <a:gd name="T28" fmla="*/ 3 w 74"/>
                <a:gd name="T29" fmla="*/ 26 h 74"/>
                <a:gd name="T30" fmla="*/ 0 w 74"/>
                <a:gd name="T31" fmla="*/ 37 h 74"/>
                <a:gd name="T32" fmla="*/ 3 w 74"/>
                <a:gd name="T33" fmla="*/ 47 h 74"/>
                <a:gd name="T34" fmla="*/ 8 w 74"/>
                <a:gd name="T35" fmla="*/ 58 h 74"/>
                <a:gd name="T36" fmla="*/ 16 w 74"/>
                <a:gd name="T37" fmla="*/ 66 h 74"/>
                <a:gd name="T38" fmla="*/ 26 w 74"/>
                <a:gd name="T39" fmla="*/ 71 h 74"/>
                <a:gd name="T40" fmla="*/ 37 w 74"/>
                <a:gd name="T41" fmla="*/ 74 h 74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74"/>
                <a:gd name="T64" fmla="*/ 0 h 74"/>
                <a:gd name="T65" fmla="*/ 74 w 74"/>
                <a:gd name="T66" fmla="*/ 74 h 74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74" h="74">
                  <a:moveTo>
                    <a:pt x="37" y="74"/>
                  </a:moveTo>
                  <a:lnTo>
                    <a:pt x="47" y="71"/>
                  </a:lnTo>
                  <a:lnTo>
                    <a:pt x="58" y="66"/>
                  </a:lnTo>
                  <a:lnTo>
                    <a:pt x="66" y="58"/>
                  </a:lnTo>
                  <a:lnTo>
                    <a:pt x="71" y="47"/>
                  </a:lnTo>
                  <a:lnTo>
                    <a:pt x="74" y="37"/>
                  </a:lnTo>
                  <a:lnTo>
                    <a:pt x="71" y="26"/>
                  </a:lnTo>
                  <a:lnTo>
                    <a:pt x="66" y="16"/>
                  </a:lnTo>
                  <a:lnTo>
                    <a:pt x="58" y="8"/>
                  </a:lnTo>
                  <a:lnTo>
                    <a:pt x="47" y="3"/>
                  </a:lnTo>
                  <a:lnTo>
                    <a:pt x="37" y="0"/>
                  </a:lnTo>
                  <a:lnTo>
                    <a:pt x="26" y="3"/>
                  </a:lnTo>
                  <a:lnTo>
                    <a:pt x="16" y="8"/>
                  </a:lnTo>
                  <a:lnTo>
                    <a:pt x="8" y="16"/>
                  </a:lnTo>
                  <a:lnTo>
                    <a:pt x="3" y="26"/>
                  </a:lnTo>
                  <a:lnTo>
                    <a:pt x="0" y="37"/>
                  </a:lnTo>
                  <a:lnTo>
                    <a:pt x="3" y="47"/>
                  </a:lnTo>
                  <a:lnTo>
                    <a:pt x="8" y="58"/>
                  </a:lnTo>
                  <a:lnTo>
                    <a:pt x="16" y="66"/>
                  </a:lnTo>
                  <a:lnTo>
                    <a:pt x="26" y="71"/>
                  </a:lnTo>
                  <a:lnTo>
                    <a:pt x="37" y="74"/>
                  </a:lnTo>
                  <a:close/>
                </a:path>
              </a:pathLst>
            </a:custGeom>
            <a:solidFill>
              <a:srgbClr val="0000FF"/>
            </a:solidFill>
            <a:ln w="0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303" name="Freeform 302"/>
            <p:cNvSpPr>
              <a:spLocks/>
            </p:cNvSpPr>
            <p:nvPr/>
          </p:nvSpPr>
          <p:spPr bwMode="auto">
            <a:xfrm>
              <a:off x="1341" y="3097"/>
              <a:ext cx="73" cy="74"/>
            </a:xfrm>
            <a:custGeom>
              <a:avLst/>
              <a:gdLst>
                <a:gd name="T0" fmla="*/ 37 w 73"/>
                <a:gd name="T1" fmla="*/ 74 h 74"/>
                <a:gd name="T2" fmla="*/ 47 w 73"/>
                <a:gd name="T3" fmla="*/ 71 h 74"/>
                <a:gd name="T4" fmla="*/ 58 w 73"/>
                <a:gd name="T5" fmla="*/ 66 h 74"/>
                <a:gd name="T6" fmla="*/ 65 w 73"/>
                <a:gd name="T7" fmla="*/ 58 h 74"/>
                <a:gd name="T8" fmla="*/ 71 w 73"/>
                <a:gd name="T9" fmla="*/ 47 h 74"/>
                <a:gd name="T10" fmla="*/ 73 w 73"/>
                <a:gd name="T11" fmla="*/ 37 h 74"/>
                <a:gd name="T12" fmla="*/ 71 w 73"/>
                <a:gd name="T13" fmla="*/ 26 h 74"/>
                <a:gd name="T14" fmla="*/ 65 w 73"/>
                <a:gd name="T15" fmla="*/ 16 h 74"/>
                <a:gd name="T16" fmla="*/ 58 w 73"/>
                <a:gd name="T17" fmla="*/ 8 h 74"/>
                <a:gd name="T18" fmla="*/ 47 w 73"/>
                <a:gd name="T19" fmla="*/ 3 h 74"/>
                <a:gd name="T20" fmla="*/ 37 w 73"/>
                <a:gd name="T21" fmla="*/ 0 h 74"/>
                <a:gd name="T22" fmla="*/ 26 w 73"/>
                <a:gd name="T23" fmla="*/ 3 h 74"/>
                <a:gd name="T24" fmla="*/ 16 w 73"/>
                <a:gd name="T25" fmla="*/ 8 h 74"/>
                <a:gd name="T26" fmla="*/ 8 w 73"/>
                <a:gd name="T27" fmla="*/ 16 h 74"/>
                <a:gd name="T28" fmla="*/ 2 w 73"/>
                <a:gd name="T29" fmla="*/ 26 h 74"/>
                <a:gd name="T30" fmla="*/ 0 w 73"/>
                <a:gd name="T31" fmla="*/ 37 h 74"/>
                <a:gd name="T32" fmla="*/ 2 w 73"/>
                <a:gd name="T33" fmla="*/ 47 h 74"/>
                <a:gd name="T34" fmla="*/ 8 w 73"/>
                <a:gd name="T35" fmla="*/ 58 h 74"/>
                <a:gd name="T36" fmla="*/ 16 w 73"/>
                <a:gd name="T37" fmla="*/ 66 h 74"/>
                <a:gd name="T38" fmla="*/ 26 w 73"/>
                <a:gd name="T39" fmla="*/ 71 h 74"/>
                <a:gd name="T40" fmla="*/ 37 w 73"/>
                <a:gd name="T41" fmla="*/ 74 h 74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73"/>
                <a:gd name="T64" fmla="*/ 0 h 74"/>
                <a:gd name="T65" fmla="*/ 73 w 73"/>
                <a:gd name="T66" fmla="*/ 74 h 74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73" h="74">
                  <a:moveTo>
                    <a:pt x="37" y="74"/>
                  </a:moveTo>
                  <a:lnTo>
                    <a:pt x="47" y="71"/>
                  </a:lnTo>
                  <a:lnTo>
                    <a:pt x="58" y="66"/>
                  </a:lnTo>
                  <a:lnTo>
                    <a:pt x="65" y="58"/>
                  </a:lnTo>
                  <a:lnTo>
                    <a:pt x="71" y="47"/>
                  </a:lnTo>
                  <a:lnTo>
                    <a:pt x="73" y="37"/>
                  </a:lnTo>
                  <a:lnTo>
                    <a:pt x="71" y="26"/>
                  </a:lnTo>
                  <a:lnTo>
                    <a:pt x="65" y="16"/>
                  </a:lnTo>
                  <a:lnTo>
                    <a:pt x="58" y="8"/>
                  </a:lnTo>
                  <a:lnTo>
                    <a:pt x="47" y="3"/>
                  </a:lnTo>
                  <a:lnTo>
                    <a:pt x="37" y="0"/>
                  </a:lnTo>
                  <a:lnTo>
                    <a:pt x="26" y="3"/>
                  </a:lnTo>
                  <a:lnTo>
                    <a:pt x="16" y="8"/>
                  </a:lnTo>
                  <a:lnTo>
                    <a:pt x="8" y="16"/>
                  </a:lnTo>
                  <a:lnTo>
                    <a:pt x="2" y="26"/>
                  </a:lnTo>
                  <a:lnTo>
                    <a:pt x="0" y="37"/>
                  </a:lnTo>
                  <a:lnTo>
                    <a:pt x="2" y="47"/>
                  </a:lnTo>
                  <a:lnTo>
                    <a:pt x="8" y="58"/>
                  </a:lnTo>
                  <a:lnTo>
                    <a:pt x="16" y="66"/>
                  </a:lnTo>
                  <a:lnTo>
                    <a:pt x="26" y="71"/>
                  </a:lnTo>
                  <a:lnTo>
                    <a:pt x="37" y="74"/>
                  </a:lnTo>
                  <a:close/>
                </a:path>
              </a:pathLst>
            </a:custGeom>
            <a:solidFill>
              <a:srgbClr val="FF00FF"/>
            </a:solidFill>
            <a:ln w="0">
              <a:solidFill>
                <a:srgbClr val="FF00FF"/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304" name="Freeform 303"/>
            <p:cNvSpPr>
              <a:spLocks/>
            </p:cNvSpPr>
            <p:nvPr/>
          </p:nvSpPr>
          <p:spPr bwMode="auto">
            <a:xfrm>
              <a:off x="1065" y="2901"/>
              <a:ext cx="24" cy="18"/>
            </a:xfrm>
            <a:custGeom>
              <a:avLst/>
              <a:gdLst>
                <a:gd name="T0" fmla="*/ 24 w 24"/>
                <a:gd name="T1" fmla="*/ 0 h 18"/>
                <a:gd name="T2" fmla="*/ 3 w 24"/>
                <a:gd name="T3" fmla="*/ 0 h 18"/>
                <a:gd name="T4" fmla="*/ 0 w 24"/>
                <a:gd name="T5" fmla="*/ 13 h 18"/>
                <a:gd name="T6" fmla="*/ 24 w 24"/>
                <a:gd name="T7" fmla="*/ 18 h 18"/>
                <a:gd name="T8" fmla="*/ 24 w 24"/>
                <a:gd name="T9" fmla="*/ 0 h 1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4"/>
                <a:gd name="T16" fmla="*/ 0 h 18"/>
                <a:gd name="T17" fmla="*/ 24 w 24"/>
                <a:gd name="T18" fmla="*/ 18 h 1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4" h="18">
                  <a:moveTo>
                    <a:pt x="24" y="0"/>
                  </a:moveTo>
                  <a:lnTo>
                    <a:pt x="3" y="0"/>
                  </a:lnTo>
                  <a:lnTo>
                    <a:pt x="0" y="13"/>
                  </a:lnTo>
                  <a:lnTo>
                    <a:pt x="24" y="18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305" name="Rectangle 304"/>
            <p:cNvSpPr>
              <a:spLocks noChangeArrowheads="1"/>
            </p:cNvSpPr>
            <p:nvPr/>
          </p:nvSpPr>
          <p:spPr bwMode="auto">
            <a:xfrm>
              <a:off x="1802" y="3997"/>
              <a:ext cx="37" cy="31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306" name="Freeform 305"/>
            <p:cNvSpPr>
              <a:spLocks/>
            </p:cNvSpPr>
            <p:nvPr/>
          </p:nvSpPr>
          <p:spPr bwMode="auto">
            <a:xfrm>
              <a:off x="1084" y="3493"/>
              <a:ext cx="2292" cy="551"/>
            </a:xfrm>
            <a:custGeom>
              <a:avLst/>
              <a:gdLst>
                <a:gd name="T0" fmla="*/ 0 w 2292"/>
                <a:gd name="T1" fmla="*/ 551 h 551"/>
                <a:gd name="T2" fmla="*/ 8 w 2292"/>
                <a:gd name="T3" fmla="*/ 551 h 551"/>
                <a:gd name="T4" fmla="*/ 34 w 2292"/>
                <a:gd name="T5" fmla="*/ 548 h 551"/>
                <a:gd name="T6" fmla="*/ 76 w 2292"/>
                <a:gd name="T7" fmla="*/ 548 h 551"/>
                <a:gd name="T8" fmla="*/ 131 w 2292"/>
                <a:gd name="T9" fmla="*/ 546 h 551"/>
                <a:gd name="T10" fmla="*/ 197 w 2292"/>
                <a:gd name="T11" fmla="*/ 543 h 551"/>
                <a:gd name="T12" fmla="*/ 273 w 2292"/>
                <a:gd name="T13" fmla="*/ 540 h 551"/>
                <a:gd name="T14" fmla="*/ 356 w 2292"/>
                <a:gd name="T15" fmla="*/ 535 h 551"/>
                <a:gd name="T16" fmla="*/ 446 w 2292"/>
                <a:gd name="T17" fmla="*/ 533 h 551"/>
                <a:gd name="T18" fmla="*/ 540 w 2292"/>
                <a:gd name="T19" fmla="*/ 527 h 551"/>
                <a:gd name="T20" fmla="*/ 637 w 2292"/>
                <a:gd name="T21" fmla="*/ 522 h 551"/>
                <a:gd name="T22" fmla="*/ 734 w 2292"/>
                <a:gd name="T23" fmla="*/ 517 h 551"/>
                <a:gd name="T24" fmla="*/ 831 w 2292"/>
                <a:gd name="T25" fmla="*/ 512 h 551"/>
                <a:gd name="T26" fmla="*/ 923 w 2292"/>
                <a:gd name="T27" fmla="*/ 506 h 551"/>
                <a:gd name="T28" fmla="*/ 1012 w 2292"/>
                <a:gd name="T29" fmla="*/ 499 h 551"/>
                <a:gd name="T30" fmla="*/ 1093 w 2292"/>
                <a:gd name="T31" fmla="*/ 493 h 551"/>
                <a:gd name="T32" fmla="*/ 1167 w 2292"/>
                <a:gd name="T33" fmla="*/ 488 h 551"/>
                <a:gd name="T34" fmla="*/ 1232 w 2292"/>
                <a:gd name="T35" fmla="*/ 480 h 551"/>
                <a:gd name="T36" fmla="*/ 1282 w 2292"/>
                <a:gd name="T37" fmla="*/ 475 h 551"/>
                <a:gd name="T38" fmla="*/ 1322 w 2292"/>
                <a:gd name="T39" fmla="*/ 467 h 551"/>
                <a:gd name="T40" fmla="*/ 1382 w 2292"/>
                <a:gd name="T41" fmla="*/ 454 h 551"/>
                <a:gd name="T42" fmla="*/ 1453 w 2292"/>
                <a:gd name="T43" fmla="*/ 436 h 551"/>
                <a:gd name="T44" fmla="*/ 1534 w 2292"/>
                <a:gd name="T45" fmla="*/ 412 h 551"/>
                <a:gd name="T46" fmla="*/ 1623 w 2292"/>
                <a:gd name="T47" fmla="*/ 383 h 551"/>
                <a:gd name="T48" fmla="*/ 1718 w 2292"/>
                <a:gd name="T49" fmla="*/ 349 h 551"/>
                <a:gd name="T50" fmla="*/ 1815 w 2292"/>
                <a:gd name="T51" fmla="*/ 310 h 551"/>
                <a:gd name="T52" fmla="*/ 1914 w 2292"/>
                <a:gd name="T53" fmla="*/ 262 h 551"/>
                <a:gd name="T54" fmla="*/ 2014 w 2292"/>
                <a:gd name="T55" fmla="*/ 207 h 551"/>
                <a:gd name="T56" fmla="*/ 2111 w 2292"/>
                <a:gd name="T57" fmla="*/ 147 h 551"/>
                <a:gd name="T58" fmla="*/ 2205 w 2292"/>
                <a:gd name="T59" fmla="*/ 76 h 551"/>
                <a:gd name="T60" fmla="*/ 2292 w 2292"/>
                <a:gd name="T61" fmla="*/ 0 h 551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w 2292"/>
                <a:gd name="T94" fmla="*/ 0 h 551"/>
                <a:gd name="T95" fmla="*/ 2292 w 2292"/>
                <a:gd name="T96" fmla="*/ 551 h 551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T93" t="T94" r="T95" b="T96"/>
              <a:pathLst>
                <a:path w="2292" h="551">
                  <a:moveTo>
                    <a:pt x="0" y="551"/>
                  </a:moveTo>
                  <a:lnTo>
                    <a:pt x="8" y="551"/>
                  </a:lnTo>
                  <a:lnTo>
                    <a:pt x="34" y="548"/>
                  </a:lnTo>
                  <a:lnTo>
                    <a:pt x="76" y="548"/>
                  </a:lnTo>
                  <a:lnTo>
                    <a:pt x="131" y="546"/>
                  </a:lnTo>
                  <a:lnTo>
                    <a:pt x="197" y="543"/>
                  </a:lnTo>
                  <a:lnTo>
                    <a:pt x="273" y="540"/>
                  </a:lnTo>
                  <a:lnTo>
                    <a:pt x="356" y="535"/>
                  </a:lnTo>
                  <a:lnTo>
                    <a:pt x="446" y="533"/>
                  </a:lnTo>
                  <a:lnTo>
                    <a:pt x="540" y="527"/>
                  </a:lnTo>
                  <a:lnTo>
                    <a:pt x="637" y="522"/>
                  </a:lnTo>
                  <a:lnTo>
                    <a:pt x="734" y="517"/>
                  </a:lnTo>
                  <a:lnTo>
                    <a:pt x="831" y="512"/>
                  </a:lnTo>
                  <a:lnTo>
                    <a:pt x="923" y="506"/>
                  </a:lnTo>
                  <a:lnTo>
                    <a:pt x="1012" y="499"/>
                  </a:lnTo>
                  <a:lnTo>
                    <a:pt x="1093" y="493"/>
                  </a:lnTo>
                  <a:lnTo>
                    <a:pt x="1167" y="488"/>
                  </a:lnTo>
                  <a:lnTo>
                    <a:pt x="1232" y="480"/>
                  </a:lnTo>
                  <a:lnTo>
                    <a:pt x="1282" y="475"/>
                  </a:lnTo>
                  <a:lnTo>
                    <a:pt x="1322" y="467"/>
                  </a:lnTo>
                  <a:lnTo>
                    <a:pt x="1382" y="454"/>
                  </a:lnTo>
                  <a:lnTo>
                    <a:pt x="1453" y="436"/>
                  </a:lnTo>
                  <a:lnTo>
                    <a:pt x="1534" y="412"/>
                  </a:lnTo>
                  <a:lnTo>
                    <a:pt x="1623" y="383"/>
                  </a:lnTo>
                  <a:lnTo>
                    <a:pt x="1718" y="349"/>
                  </a:lnTo>
                  <a:lnTo>
                    <a:pt x="1815" y="310"/>
                  </a:lnTo>
                  <a:lnTo>
                    <a:pt x="1914" y="262"/>
                  </a:lnTo>
                  <a:lnTo>
                    <a:pt x="2014" y="207"/>
                  </a:lnTo>
                  <a:lnTo>
                    <a:pt x="2111" y="147"/>
                  </a:lnTo>
                  <a:lnTo>
                    <a:pt x="2205" y="76"/>
                  </a:lnTo>
                  <a:lnTo>
                    <a:pt x="2292" y="0"/>
                  </a:lnTo>
                </a:path>
              </a:pathLst>
            </a:custGeom>
            <a:noFill/>
            <a:ln w="7938">
              <a:solidFill>
                <a:srgbClr val="0056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307" name="Freeform 306"/>
            <p:cNvSpPr>
              <a:spLocks/>
            </p:cNvSpPr>
            <p:nvPr/>
          </p:nvSpPr>
          <p:spPr bwMode="auto">
            <a:xfrm>
              <a:off x="3355" y="3475"/>
              <a:ext cx="39" cy="39"/>
            </a:xfrm>
            <a:custGeom>
              <a:avLst/>
              <a:gdLst>
                <a:gd name="T0" fmla="*/ 39 w 39"/>
                <a:gd name="T1" fmla="*/ 0 h 39"/>
                <a:gd name="T2" fmla="*/ 34 w 39"/>
                <a:gd name="T3" fmla="*/ 10 h 39"/>
                <a:gd name="T4" fmla="*/ 31 w 39"/>
                <a:gd name="T5" fmla="*/ 21 h 39"/>
                <a:gd name="T6" fmla="*/ 29 w 39"/>
                <a:gd name="T7" fmla="*/ 31 h 39"/>
                <a:gd name="T8" fmla="*/ 26 w 39"/>
                <a:gd name="T9" fmla="*/ 39 h 39"/>
                <a:gd name="T10" fmla="*/ 18 w 39"/>
                <a:gd name="T11" fmla="*/ 21 h 39"/>
                <a:gd name="T12" fmla="*/ 0 w 39"/>
                <a:gd name="T13" fmla="*/ 10 h 39"/>
                <a:gd name="T14" fmla="*/ 8 w 39"/>
                <a:gd name="T15" fmla="*/ 10 h 39"/>
                <a:gd name="T16" fmla="*/ 18 w 39"/>
                <a:gd name="T17" fmla="*/ 8 h 39"/>
                <a:gd name="T18" fmla="*/ 29 w 39"/>
                <a:gd name="T19" fmla="*/ 5 h 39"/>
                <a:gd name="T20" fmla="*/ 39 w 39"/>
                <a:gd name="T21" fmla="*/ 0 h 3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39"/>
                <a:gd name="T34" fmla="*/ 0 h 39"/>
                <a:gd name="T35" fmla="*/ 39 w 39"/>
                <a:gd name="T36" fmla="*/ 39 h 39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39" h="39">
                  <a:moveTo>
                    <a:pt x="39" y="0"/>
                  </a:moveTo>
                  <a:lnTo>
                    <a:pt x="34" y="10"/>
                  </a:lnTo>
                  <a:lnTo>
                    <a:pt x="31" y="21"/>
                  </a:lnTo>
                  <a:lnTo>
                    <a:pt x="29" y="31"/>
                  </a:lnTo>
                  <a:lnTo>
                    <a:pt x="26" y="39"/>
                  </a:lnTo>
                  <a:lnTo>
                    <a:pt x="18" y="21"/>
                  </a:lnTo>
                  <a:lnTo>
                    <a:pt x="0" y="10"/>
                  </a:lnTo>
                  <a:lnTo>
                    <a:pt x="8" y="10"/>
                  </a:lnTo>
                  <a:lnTo>
                    <a:pt x="18" y="8"/>
                  </a:lnTo>
                  <a:lnTo>
                    <a:pt x="29" y="5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005600"/>
            </a:solidFill>
            <a:ln w="0">
              <a:solidFill>
                <a:srgbClr val="005600"/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308" name="Freeform 307"/>
            <p:cNvSpPr>
              <a:spLocks/>
            </p:cNvSpPr>
            <p:nvPr/>
          </p:nvSpPr>
          <p:spPr bwMode="auto">
            <a:xfrm>
              <a:off x="3355" y="3475"/>
              <a:ext cx="39" cy="39"/>
            </a:xfrm>
            <a:custGeom>
              <a:avLst/>
              <a:gdLst>
                <a:gd name="T0" fmla="*/ 39 w 39"/>
                <a:gd name="T1" fmla="*/ 0 h 39"/>
                <a:gd name="T2" fmla="*/ 34 w 39"/>
                <a:gd name="T3" fmla="*/ 10 h 39"/>
                <a:gd name="T4" fmla="*/ 31 w 39"/>
                <a:gd name="T5" fmla="*/ 21 h 39"/>
                <a:gd name="T6" fmla="*/ 29 w 39"/>
                <a:gd name="T7" fmla="*/ 31 h 39"/>
                <a:gd name="T8" fmla="*/ 26 w 39"/>
                <a:gd name="T9" fmla="*/ 39 h 39"/>
                <a:gd name="T10" fmla="*/ 18 w 39"/>
                <a:gd name="T11" fmla="*/ 21 h 39"/>
                <a:gd name="T12" fmla="*/ 0 w 39"/>
                <a:gd name="T13" fmla="*/ 10 h 39"/>
                <a:gd name="T14" fmla="*/ 8 w 39"/>
                <a:gd name="T15" fmla="*/ 10 h 39"/>
                <a:gd name="T16" fmla="*/ 18 w 39"/>
                <a:gd name="T17" fmla="*/ 8 h 39"/>
                <a:gd name="T18" fmla="*/ 29 w 39"/>
                <a:gd name="T19" fmla="*/ 5 h 39"/>
                <a:gd name="T20" fmla="*/ 39 w 39"/>
                <a:gd name="T21" fmla="*/ 0 h 3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39"/>
                <a:gd name="T34" fmla="*/ 0 h 39"/>
                <a:gd name="T35" fmla="*/ 39 w 39"/>
                <a:gd name="T36" fmla="*/ 39 h 39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39" h="39">
                  <a:moveTo>
                    <a:pt x="39" y="0"/>
                  </a:moveTo>
                  <a:lnTo>
                    <a:pt x="34" y="10"/>
                  </a:lnTo>
                  <a:lnTo>
                    <a:pt x="31" y="21"/>
                  </a:lnTo>
                  <a:lnTo>
                    <a:pt x="29" y="31"/>
                  </a:lnTo>
                  <a:lnTo>
                    <a:pt x="26" y="39"/>
                  </a:lnTo>
                  <a:lnTo>
                    <a:pt x="18" y="21"/>
                  </a:lnTo>
                  <a:lnTo>
                    <a:pt x="0" y="10"/>
                  </a:lnTo>
                  <a:lnTo>
                    <a:pt x="8" y="10"/>
                  </a:lnTo>
                  <a:lnTo>
                    <a:pt x="18" y="8"/>
                  </a:lnTo>
                  <a:lnTo>
                    <a:pt x="29" y="5"/>
                  </a:lnTo>
                  <a:lnTo>
                    <a:pt x="39" y="0"/>
                  </a:lnTo>
                </a:path>
              </a:pathLst>
            </a:custGeom>
            <a:noFill/>
            <a:ln w="7938">
              <a:solidFill>
                <a:srgbClr val="0056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309" name="Freeform 308"/>
            <p:cNvSpPr>
              <a:spLocks/>
            </p:cNvSpPr>
            <p:nvPr/>
          </p:nvSpPr>
          <p:spPr bwMode="auto">
            <a:xfrm>
              <a:off x="1042" y="3992"/>
              <a:ext cx="73" cy="73"/>
            </a:xfrm>
            <a:custGeom>
              <a:avLst/>
              <a:gdLst>
                <a:gd name="T0" fmla="*/ 37 w 73"/>
                <a:gd name="T1" fmla="*/ 73 h 73"/>
                <a:gd name="T2" fmla="*/ 47 w 73"/>
                <a:gd name="T3" fmla="*/ 70 h 73"/>
                <a:gd name="T4" fmla="*/ 58 w 73"/>
                <a:gd name="T5" fmla="*/ 65 h 73"/>
                <a:gd name="T6" fmla="*/ 65 w 73"/>
                <a:gd name="T7" fmla="*/ 57 h 73"/>
                <a:gd name="T8" fmla="*/ 71 w 73"/>
                <a:gd name="T9" fmla="*/ 47 h 73"/>
                <a:gd name="T10" fmla="*/ 73 w 73"/>
                <a:gd name="T11" fmla="*/ 36 h 73"/>
                <a:gd name="T12" fmla="*/ 71 w 73"/>
                <a:gd name="T13" fmla="*/ 26 h 73"/>
                <a:gd name="T14" fmla="*/ 65 w 73"/>
                <a:gd name="T15" fmla="*/ 15 h 73"/>
                <a:gd name="T16" fmla="*/ 58 w 73"/>
                <a:gd name="T17" fmla="*/ 7 h 73"/>
                <a:gd name="T18" fmla="*/ 47 w 73"/>
                <a:gd name="T19" fmla="*/ 2 h 73"/>
                <a:gd name="T20" fmla="*/ 37 w 73"/>
                <a:gd name="T21" fmla="*/ 0 h 73"/>
                <a:gd name="T22" fmla="*/ 26 w 73"/>
                <a:gd name="T23" fmla="*/ 2 h 73"/>
                <a:gd name="T24" fmla="*/ 16 w 73"/>
                <a:gd name="T25" fmla="*/ 7 h 73"/>
                <a:gd name="T26" fmla="*/ 8 w 73"/>
                <a:gd name="T27" fmla="*/ 15 h 73"/>
                <a:gd name="T28" fmla="*/ 2 w 73"/>
                <a:gd name="T29" fmla="*/ 26 h 73"/>
                <a:gd name="T30" fmla="*/ 0 w 73"/>
                <a:gd name="T31" fmla="*/ 36 h 73"/>
                <a:gd name="T32" fmla="*/ 2 w 73"/>
                <a:gd name="T33" fmla="*/ 47 h 73"/>
                <a:gd name="T34" fmla="*/ 8 w 73"/>
                <a:gd name="T35" fmla="*/ 57 h 73"/>
                <a:gd name="T36" fmla="*/ 16 w 73"/>
                <a:gd name="T37" fmla="*/ 65 h 73"/>
                <a:gd name="T38" fmla="*/ 26 w 73"/>
                <a:gd name="T39" fmla="*/ 70 h 73"/>
                <a:gd name="T40" fmla="*/ 37 w 73"/>
                <a:gd name="T41" fmla="*/ 73 h 73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73"/>
                <a:gd name="T64" fmla="*/ 0 h 73"/>
                <a:gd name="T65" fmla="*/ 73 w 73"/>
                <a:gd name="T66" fmla="*/ 73 h 73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73" h="73">
                  <a:moveTo>
                    <a:pt x="37" y="73"/>
                  </a:moveTo>
                  <a:lnTo>
                    <a:pt x="47" y="70"/>
                  </a:lnTo>
                  <a:lnTo>
                    <a:pt x="58" y="65"/>
                  </a:lnTo>
                  <a:lnTo>
                    <a:pt x="65" y="57"/>
                  </a:lnTo>
                  <a:lnTo>
                    <a:pt x="71" y="47"/>
                  </a:lnTo>
                  <a:lnTo>
                    <a:pt x="73" y="36"/>
                  </a:lnTo>
                  <a:lnTo>
                    <a:pt x="71" y="26"/>
                  </a:lnTo>
                  <a:lnTo>
                    <a:pt x="65" y="15"/>
                  </a:lnTo>
                  <a:lnTo>
                    <a:pt x="58" y="7"/>
                  </a:lnTo>
                  <a:lnTo>
                    <a:pt x="47" y="2"/>
                  </a:lnTo>
                  <a:lnTo>
                    <a:pt x="37" y="0"/>
                  </a:lnTo>
                  <a:lnTo>
                    <a:pt x="26" y="2"/>
                  </a:lnTo>
                  <a:lnTo>
                    <a:pt x="16" y="7"/>
                  </a:lnTo>
                  <a:lnTo>
                    <a:pt x="8" y="15"/>
                  </a:lnTo>
                  <a:lnTo>
                    <a:pt x="2" y="26"/>
                  </a:lnTo>
                  <a:lnTo>
                    <a:pt x="0" y="36"/>
                  </a:lnTo>
                  <a:lnTo>
                    <a:pt x="2" y="47"/>
                  </a:lnTo>
                  <a:lnTo>
                    <a:pt x="8" y="57"/>
                  </a:lnTo>
                  <a:lnTo>
                    <a:pt x="16" y="65"/>
                  </a:lnTo>
                  <a:lnTo>
                    <a:pt x="26" y="70"/>
                  </a:lnTo>
                  <a:lnTo>
                    <a:pt x="37" y="73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310" name="Freeform 309"/>
            <p:cNvSpPr>
              <a:spLocks/>
            </p:cNvSpPr>
            <p:nvPr/>
          </p:nvSpPr>
          <p:spPr bwMode="auto">
            <a:xfrm>
              <a:off x="1042" y="1765"/>
              <a:ext cx="73" cy="73"/>
            </a:xfrm>
            <a:custGeom>
              <a:avLst/>
              <a:gdLst>
                <a:gd name="T0" fmla="*/ 37 w 73"/>
                <a:gd name="T1" fmla="*/ 73 h 73"/>
                <a:gd name="T2" fmla="*/ 50 w 73"/>
                <a:gd name="T3" fmla="*/ 73 h 73"/>
                <a:gd name="T4" fmla="*/ 60 w 73"/>
                <a:gd name="T5" fmla="*/ 68 h 73"/>
                <a:gd name="T6" fmla="*/ 68 w 73"/>
                <a:gd name="T7" fmla="*/ 58 h 73"/>
                <a:gd name="T8" fmla="*/ 73 w 73"/>
                <a:gd name="T9" fmla="*/ 50 h 73"/>
                <a:gd name="T10" fmla="*/ 73 w 73"/>
                <a:gd name="T11" fmla="*/ 37 h 73"/>
                <a:gd name="T12" fmla="*/ 73 w 73"/>
                <a:gd name="T13" fmla="*/ 26 h 73"/>
                <a:gd name="T14" fmla="*/ 68 w 73"/>
                <a:gd name="T15" fmla="*/ 16 h 73"/>
                <a:gd name="T16" fmla="*/ 60 w 73"/>
                <a:gd name="T17" fmla="*/ 8 h 73"/>
                <a:gd name="T18" fmla="*/ 50 w 73"/>
                <a:gd name="T19" fmla="*/ 3 h 73"/>
                <a:gd name="T20" fmla="*/ 37 w 73"/>
                <a:gd name="T21" fmla="*/ 0 h 73"/>
                <a:gd name="T22" fmla="*/ 26 w 73"/>
                <a:gd name="T23" fmla="*/ 3 h 73"/>
                <a:gd name="T24" fmla="*/ 16 w 73"/>
                <a:gd name="T25" fmla="*/ 8 h 73"/>
                <a:gd name="T26" fmla="*/ 8 w 73"/>
                <a:gd name="T27" fmla="*/ 16 h 73"/>
                <a:gd name="T28" fmla="*/ 2 w 73"/>
                <a:gd name="T29" fmla="*/ 26 h 73"/>
                <a:gd name="T30" fmla="*/ 0 w 73"/>
                <a:gd name="T31" fmla="*/ 37 h 73"/>
                <a:gd name="T32" fmla="*/ 2 w 73"/>
                <a:gd name="T33" fmla="*/ 50 h 73"/>
                <a:gd name="T34" fmla="*/ 8 w 73"/>
                <a:gd name="T35" fmla="*/ 58 h 73"/>
                <a:gd name="T36" fmla="*/ 16 w 73"/>
                <a:gd name="T37" fmla="*/ 68 h 73"/>
                <a:gd name="T38" fmla="*/ 26 w 73"/>
                <a:gd name="T39" fmla="*/ 73 h 73"/>
                <a:gd name="T40" fmla="*/ 37 w 73"/>
                <a:gd name="T41" fmla="*/ 73 h 73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73"/>
                <a:gd name="T64" fmla="*/ 0 h 73"/>
                <a:gd name="T65" fmla="*/ 73 w 73"/>
                <a:gd name="T66" fmla="*/ 73 h 73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73" h="73">
                  <a:moveTo>
                    <a:pt x="37" y="73"/>
                  </a:moveTo>
                  <a:lnTo>
                    <a:pt x="50" y="73"/>
                  </a:lnTo>
                  <a:lnTo>
                    <a:pt x="60" y="68"/>
                  </a:lnTo>
                  <a:lnTo>
                    <a:pt x="68" y="58"/>
                  </a:lnTo>
                  <a:lnTo>
                    <a:pt x="73" y="50"/>
                  </a:lnTo>
                  <a:lnTo>
                    <a:pt x="73" y="37"/>
                  </a:lnTo>
                  <a:lnTo>
                    <a:pt x="73" y="26"/>
                  </a:lnTo>
                  <a:lnTo>
                    <a:pt x="68" y="16"/>
                  </a:lnTo>
                  <a:lnTo>
                    <a:pt x="60" y="8"/>
                  </a:lnTo>
                  <a:lnTo>
                    <a:pt x="50" y="3"/>
                  </a:lnTo>
                  <a:lnTo>
                    <a:pt x="37" y="0"/>
                  </a:lnTo>
                  <a:lnTo>
                    <a:pt x="26" y="3"/>
                  </a:lnTo>
                  <a:lnTo>
                    <a:pt x="16" y="8"/>
                  </a:lnTo>
                  <a:lnTo>
                    <a:pt x="8" y="16"/>
                  </a:lnTo>
                  <a:lnTo>
                    <a:pt x="2" y="26"/>
                  </a:lnTo>
                  <a:lnTo>
                    <a:pt x="0" y="37"/>
                  </a:lnTo>
                  <a:lnTo>
                    <a:pt x="2" y="50"/>
                  </a:lnTo>
                  <a:lnTo>
                    <a:pt x="8" y="58"/>
                  </a:lnTo>
                  <a:lnTo>
                    <a:pt x="16" y="68"/>
                  </a:lnTo>
                  <a:lnTo>
                    <a:pt x="26" y="73"/>
                  </a:lnTo>
                  <a:lnTo>
                    <a:pt x="37" y="73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311" name="Freeform 310"/>
            <p:cNvSpPr>
              <a:spLocks/>
            </p:cNvSpPr>
            <p:nvPr/>
          </p:nvSpPr>
          <p:spPr bwMode="auto">
            <a:xfrm>
              <a:off x="1042" y="1765"/>
              <a:ext cx="73" cy="73"/>
            </a:xfrm>
            <a:custGeom>
              <a:avLst/>
              <a:gdLst>
                <a:gd name="T0" fmla="*/ 37 w 73"/>
                <a:gd name="T1" fmla="*/ 73 h 73"/>
                <a:gd name="T2" fmla="*/ 50 w 73"/>
                <a:gd name="T3" fmla="*/ 73 h 73"/>
                <a:gd name="T4" fmla="*/ 60 w 73"/>
                <a:gd name="T5" fmla="*/ 68 h 73"/>
                <a:gd name="T6" fmla="*/ 68 w 73"/>
                <a:gd name="T7" fmla="*/ 58 h 73"/>
                <a:gd name="T8" fmla="*/ 73 w 73"/>
                <a:gd name="T9" fmla="*/ 50 h 73"/>
                <a:gd name="T10" fmla="*/ 73 w 73"/>
                <a:gd name="T11" fmla="*/ 37 h 73"/>
                <a:gd name="T12" fmla="*/ 73 w 73"/>
                <a:gd name="T13" fmla="*/ 26 h 73"/>
                <a:gd name="T14" fmla="*/ 68 w 73"/>
                <a:gd name="T15" fmla="*/ 16 h 73"/>
                <a:gd name="T16" fmla="*/ 60 w 73"/>
                <a:gd name="T17" fmla="*/ 8 h 73"/>
                <a:gd name="T18" fmla="*/ 50 w 73"/>
                <a:gd name="T19" fmla="*/ 3 h 73"/>
                <a:gd name="T20" fmla="*/ 37 w 73"/>
                <a:gd name="T21" fmla="*/ 0 h 73"/>
                <a:gd name="T22" fmla="*/ 26 w 73"/>
                <a:gd name="T23" fmla="*/ 3 h 73"/>
                <a:gd name="T24" fmla="*/ 16 w 73"/>
                <a:gd name="T25" fmla="*/ 8 h 73"/>
                <a:gd name="T26" fmla="*/ 8 w 73"/>
                <a:gd name="T27" fmla="*/ 16 h 73"/>
                <a:gd name="T28" fmla="*/ 2 w 73"/>
                <a:gd name="T29" fmla="*/ 26 h 73"/>
                <a:gd name="T30" fmla="*/ 0 w 73"/>
                <a:gd name="T31" fmla="*/ 37 h 73"/>
                <a:gd name="T32" fmla="*/ 2 w 73"/>
                <a:gd name="T33" fmla="*/ 50 h 73"/>
                <a:gd name="T34" fmla="*/ 8 w 73"/>
                <a:gd name="T35" fmla="*/ 58 h 73"/>
                <a:gd name="T36" fmla="*/ 16 w 73"/>
                <a:gd name="T37" fmla="*/ 68 h 73"/>
                <a:gd name="T38" fmla="*/ 26 w 73"/>
                <a:gd name="T39" fmla="*/ 73 h 73"/>
                <a:gd name="T40" fmla="*/ 37 w 73"/>
                <a:gd name="T41" fmla="*/ 73 h 73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73"/>
                <a:gd name="T64" fmla="*/ 0 h 73"/>
                <a:gd name="T65" fmla="*/ 73 w 73"/>
                <a:gd name="T66" fmla="*/ 73 h 73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73" h="73">
                  <a:moveTo>
                    <a:pt x="37" y="73"/>
                  </a:moveTo>
                  <a:lnTo>
                    <a:pt x="50" y="73"/>
                  </a:lnTo>
                  <a:lnTo>
                    <a:pt x="60" y="68"/>
                  </a:lnTo>
                  <a:lnTo>
                    <a:pt x="68" y="58"/>
                  </a:lnTo>
                  <a:lnTo>
                    <a:pt x="73" y="50"/>
                  </a:lnTo>
                  <a:lnTo>
                    <a:pt x="73" y="37"/>
                  </a:lnTo>
                  <a:lnTo>
                    <a:pt x="73" y="26"/>
                  </a:lnTo>
                  <a:lnTo>
                    <a:pt x="68" y="16"/>
                  </a:lnTo>
                  <a:lnTo>
                    <a:pt x="60" y="8"/>
                  </a:lnTo>
                  <a:lnTo>
                    <a:pt x="50" y="3"/>
                  </a:lnTo>
                  <a:lnTo>
                    <a:pt x="37" y="0"/>
                  </a:lnTo>
                  <a:lnTo>
                    <a:pt x="26" y="3"/>
                  </a:lnTo>
                  <a:lnTo>
                    <a:pt x="16" y="8"/>
                  </a:lnTo>
                  <a:lnTo>
                    <a:pt x="8" y="16"/>
                  </a:lnTo>
                  <a:lnTo>
                    <a:pt x="2" y="26"/>
                  </a:lnTo>
                  <a:lnTo>
                    <a:pt x="0" y="37"/>
                  </a:lnTo>
                  <a:lnTo>
                    <a:pt x="2" y="50"/>
                  </a:lnTo>
                  <a:lnTo>
                    <a:pt x="8" y="58"/>
                  </a:lnTo>
                  <a:lnTo>
                    <a:pt x="16" y="68"/>
                  </a:lnTo>
                  <a:lnTo>
                    <a:pt x="26" y="73"/>
                  </a:lnTo>
                  <a:lnTo>
                    <a:pt x="37" y="73"/>
                  </a:lnTo>
                </a:path>
              </a:pathLst>
            </a:custGeom>
            <a:noFill/>
            <a:ln w="793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F354DBD-A4D6-4564-A64B-A99BD952A0A5}" type="slidenum">
              <a:rPr lang="en-US" smtClean="0"/>
              <a:pPr/>
              <a:t>36</a:t>
            </a:fld>
            <a:r>
              <a:rPr lang="en-US" dirty="0"/>
              <a:t> of 53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Color II - 10/23/12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614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314" name="Object 4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2284538075"/>
              </p:ext>
            </p:extLst>
          </p:nvPr>
        </p:nvGraphicFramePr>
        <p:xfrm>
          <a:off x="3657600" y="578004"/>
          <a:ext cx="5310575" cy="39939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28" name="Image" r:id="rId4" imgW="8253968" imgH="6234921" progId="">
                  <p:embed/>
                </p:oleObj>
              </mc:Choice>
              <mc:Fallback>
                <p:oleObj name="Image" r:id="rId4" imgW="8253968" imgH="6234921" progId="">
                  <p:embed/>
                  <p:pic>
                    <p:nvPicPr>
                      <p:cNvPr id="0" name="Picture 66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57600" y="578004"/>
                        <a:ext cx="5310575" cy="399399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317" name="Text Box 6"/>
          <p:cNvSpPr txBox="1">
            <a:spLocks noChangeArrowheads="1"/>
          </p:cNvSpPr>
          <p:nvPr/>
        </p:nvSpPr>
        <p:spPr bwMode="auto">
          <a:xfrm>
            <a:off x="5410200" y="766155"/>
            <a:ext cx="3583516" cy="264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0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30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30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3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3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20000"/>
              </a:spcBef>
            </a:pPr>
            <a:r>
              <a:rPr lang="en-US" sz="1400" dirty="0">
                <a:hlinkClick r:id="rId6"/>
              </a:rPr>
              <a:t>http://www.cs.rit.edu/~</a:t>
            </a:r>
            <a:r>
              <a:rPr lang="en-US" sz="1400" dirty="0" smtClean="0">
                <a:hlinkClick r:id="rId6"/>
              </a:rPr>
              <a:t>ncs/color/a_spaces.html</a:t>
            </a:r>
            <a:endParaRPr lang="en-US" sz="1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F354DBD-A4D6-4564-A64B-A99BD952A0A5}" type="slidenum">
              <a:rPr lang="en-US" smtClean="0"/>
              <a:pPr/>
              <a:t>37</a:t>
            </a:fld>
            <a:r>
              <a:rPr lang="en-US" dirty="0"/>
              <a:t> of 53</a:t>
            </a:r>
          </a:p>
        </p:txBody>
      </p:sp>
      <p:sp>
        <p:nvSpPr>
          <p:cNvPr id="13315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3D Color Pickers</a:t>
            </a:r>
          </a:p>
        </p:txBody>
      </p:sp>
      <p:sp>
        <p:nvSpPr>
          <p:cNvPr id="5" name="Rectangle 4"/>
          <p:cNvSpPr/>
          <p:nvPr/>
        </p:nvSpPr>
        <p:spPr>
          <a:xfrm>
            <a:off x="457200" y="983218"/>
            <a:ext cx="18421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3D spaces applet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Color II - 10/23/12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090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0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color wheel-based palette creator, </a:t>
            </a:r>
            <a:br>
              <a:rPr lang="en-US" dirty="0" smtClean="0"/>
            </a:br>
            <a:r>
              <a:rPr lang="en-US" dirty="0" smtClean="0"/>
              <a:t>based on a perceptual color space: </a:t>
            </a:r>
            <a:br>
              <a:rPr lang="en-US" dirty="0" smtClean="0"/>
            </a:br>
            <a:r>
              <a:rPr lang="en-US" dirty="0" smtClean="0">
                <a:hlinkClick r:id="rId4"/>
              </a:rPr>
              <a:t>http://www.colorschemer.com/</a:t>
            </a:r>
            <a:r>
              <a:rPr lang="en-US" dirty="0" smtClean="0"/>
              <a:t> </a:t>
            </a:r>
          </a:p>
          <a:p>
            <a:r>
              <a:rPr lang="en-US" dirty="0" smtClean="0"/>
              <a:t>A relational palette creator, with HSV, </a:t>
            </a:r>
            <a:br>
              <a:rPr lang="en-US" dirty="0" smtClean="0"/>
            </a:br>
            <a:r>
              <a:rPr lang="en-US" dirty="0" smtClean="0"/>
              <a:t>RGB, CMYK, LAB, and HEX color </a:t>
            </a:r>
            <a:br>
              <a:rPr lang="en-US" dirty="0" smtClean="0"/>
            </a:br>
            <a:r>
              <a:rPr lang="en-US" dirty="0" smtClean="0"/>
              <a:t>pickers: </a:t>
            </a:r>
            <a:r>
              <a:rPr lang="en-US" dirty="0">
                <a:hlinkClick r:id="rId5"/>
              </a:rPr>
              <a:t>http://kuler.adobe.com/</a:t>
            </a:r>
            <a:endParaRPr lang="en-US" dirty="0" smtClean="0"/>
          </a:p>
        </p:txBody>
      </p:sp>
      <p:sp>
        <p:nvSpPr>
          <p:cNvPr id="14339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Some Commercial Alternative Pickers</a:t>
            </a:r>
          </a:p>
        </p:txBody>
      </p:sp>
      <p:graphicFrame>
        <p:nvGraphicFramePr>
          <p:cNvPr id="5" name="Object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543111"/>
              </p:ext>
            </p:extLst>
          </p:nvPr>
        </p:nvGraphicFramePr>
        <p:xfrm>
          <a:off x="5638800" y="1047750"/>
          <a:ext cx="2570129" cy="15687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55" name="Image" r:id="rId6" imgW="9549206" imgH="5841270" progId="">
                  <p:embed/>
                </p:oleObj>
              </mc:Choice>
              <mc:Fallback>
                <p:oleObj name="Image" r:id="rId6" imgW="9549206" imgH="5841270" progId="">
                  <p:embed/>
                  <p:pic>
                    <p:nvPicPr>
                      <p:cNvPr id="0" name="Picture 67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38800" y="1047750"/>
                        <a:ext cx="2570129" cy="1568794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4419" name="Picture 83"/>
          <p:cNvPicPr>
            <a:picLocks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00" t="6148" r="21833" b="27334"/>
          <a:stretch/>
        </p:blipFill>
        <p:spPr bwMode="auto">
          <a:xfrm>
            <a:off x="5638800" y="2763351"/>
            <a:ext cx="2570129" cy="17133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7467600" y="4800600"/>
            <a:ext cx="1219200" cy="238601"/>
          </a:xfrm>
        </p:spPr>
        <p:txBody>
          <a:bodyPr/>
          <a:lstStyle/>
          <a:p>
            <a:fld id="{AF354DBD-A4D6-4564-A64B-A99BD952A0A5}" type="slidenum">
              <a:rPr lang="en-US" smtClean="0"/>
              <a:pPr/>
              <a:t>38</a:t>
            </a:fld>
            <a:r>
              <a:rPr lang="en-US" dirty="0"/>
              <a:t> of 53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Color II - 10/23/12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562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00038"/>
            <a:ext cx="8229600" cy="634901"/>
          </a:xfrm>
        </p:spPr>
        <p:txBody>
          <a:bodyPr/>
          <a:lstStyle/>
          <a:p>
            <a:pPr eaLnBrk="1" hangingPunct="1"/>
            <a:r>
              <a:rPr lang="en-US" dirty="0" smtClean="0"/>
              <a:t>Interactive Palette Tools</a:t>
            </a:r>
          </a:p>
        </p:txBody>
      </p:sp>
      <p:sp>
        <p:nvSpPr>
          <p:cNvPr id="47108" name="Text Box 10"/>
          <p:cNvSpPr txBox="1">
            <a:spLocks noChangeArrowheads="1"/>
          </p:cNvSpPr>
          <p:nvPr/>
        </p:nvSpPr>
        <p:spPr bwMode="auto">
          <a:xfrm>
            <a:off x="4819650" y="666750"/>
            <a:ext cx="25146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0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30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30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3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3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1800" b="1" dirty="0">
                <a:latin typeface="Arial" charset="0"/>
              </a:rPr>
              <a:t>Gradient Mixer</a:t>
            </a:r>
          </a:p>
        </p:txBody>
      </p:sp>
      <p:sp>
        <p:nvSpPr>
          <p:cNvPr id="47109" name="Text Box 11"/>
          <p:cNvSpPr txBox="1">
            <a:spLocks noChangeArrowheads="1"/>
          </p:cNvSpPr>
          <p:nvPr/>
        </p:nvSpPr>
        <p:spPr bwMode="auto">
          <a:xfrm>
            <a:off x="165100" y="2998843"/>
            <a:ext cx="31496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0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30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30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3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3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800" b="1" dirty="0">
                <a:latin typeface="Arial" charset="0"/>
              </a:rPr>
              <a:t>Palette Browser</a:t>
            </a:r>
          </a:p>
        </p:txBody>
      </p:sp>
      <p:sp>
        <p:nvSpPr>
          <p:cNvPr id="47110" name="Text Box 12"/>
          <p:cNvSpPr txBox="1">
            <a:spLocks noChangeArrowheads="1"/>
          </p:cNvSpPr>
          <p:nvPr/>
        </p:nvSpPr>
        <p:spPr bwMode="auto">
          <a:xfrm>
            <a:off x="4514850" y="3629025"/>
            <a:ext cx="25146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0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30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30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3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3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1800" b="1" dirty="0">
                <a:latin typeface="Arial" charset="0"/>
              </a:rPr>
              <a:t>Dial-a-Color</a:t>
            </a:r>
          </a:p>
        </p:txBody>
      </p:sp>
      <p:sp>
        <p:nvSpPr>
          <p:cNvPr id="47115" name="Text Box 18"/>
          <p:cNvSpPr txBox="1">
            <a:spLocks noChangeArrowheads="1"/>
          </p:cNvSpPr>
          <p:nvPr/>
        </p:nvSpPr>
        <p:spPr bwMode="auto">
          <a:xfrm>
            <a:off x="177800" y="3206175"/>
            <a:ext cx="41656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0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30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30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3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3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600" dirty="0"/>
              <a:t>Barb </a:t>
            </a:r>
            <a:r>
              <a:rPr lang="en-US" sz="1600" dirty="0" smtClean="0"/>
              <a:t>Meier</a:t>
            </a:r>
            <a:r>
              <a:rPr lang="en-US" sz="1600" dirty="0"/>
              <a:t>, Anne </a:t>
            </a:r>
            <a:r>
              <a:rPr lang="en-US" sz="1600" dirty="0" err="1"/>
              <a:t>Spalter</a:t>
            </a:r>
            <a:r>
              <a:rPr lang="en-US" sz="1600" dirty="0"/>
              <a:t>, David </a:t>
            </a:r>
            <a:r>
              <a:rPr lang="en-US" sz="1600" dirty="0" err="1"/>
              <a:t>Karelitz</a:t>
            </a:r>
            <a:r>
              <a:rPr lang="en-US" sz="1600" dirty="0"/>
              <a:t>, CG&amp;A Vol24, No 3, </a:t>
            </a:r>
            <a:r>
              <a:rPr lang="en-US" sz="1600" dirty="0" smtClean="0"/>
              <a:t>2004 (sponsored by Adobe)</a:t>
            </a:r>
            <a:endParaRPr lang="en-US" sz="1600" dirty="0"/>
          </a:p>
        </p:txBody>
      </p:sp>
      <p:sp>
        <p:nvSpPr>
          <p:cNvPr id="14" name="TextBox 13"/>
          <p:cNvSpPr txBox="1"/>
          <p:nvPr/>
        </p:nvSpPr>
        <p:spPr>
          <a:xfrm>
            <a:off x="7105650" y="665752"/>
            <a:ext cx="17907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000" b="1" dirty="0">
                <a:latin typeface="+mn-lt"/>
              </a:rPr>
              <a:t>Adobe </a:t>
            </a:r>
            <a:r>
              <a:rPr lang="en-US" sz="2000" b="1" dirty="0" err="1">
                <a:latin typeface="+mn-lt"/>
              </a:rPr>
              <a:t>Kuler</a:t>
            </a:r>
            <a:endParaRPr lang="en-US" sz="2000" b="1" dirty="0">
              <a:latin typeface="+mn-lt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2971800" y="897910"/>
            <a:ext cx="2514600" cy="1238250"/>
            <a:chOff x="2590800" y="876300"/>
            <a:chExt cx="2514600" cy="1238250"/>
          </a:xfrm>
        </p:grpSpPr>
        <p:sp>
          <p:nvSpPr>
            <p:cNvPr id="47107" name="Text Box 9"/>
            <p:cNvSpPr txBox="1">
              <a:spLocks noChangeArrowheads="1"/>
            </p:cNvSpPr>
            <p:nvPr/>
          </p:nvSpPr>
          <p:spPr bwMode="auto">
            <a:xfrm>
              <a:off x="2590800" y="876300"/>
              <a:ext cx="251460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30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30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30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3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3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800" b="1" dirty="0">
                  <a:latin typeface="Arial" charset="0"/>
                </a:rPr>
                <a:t>Color Grouper</a:t>
              </a:r>
            </a:p>
          </p:txBody>
        </p:sp>
        <p:pic>
          <p:nvPicPr>
            <p:cNvPr id="15" name="Picture 14" descr="grouper"/>
            <p:cNvPicPr>
              <a:picLocks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40688" y="1214437"/>
              <a:ext cx="1614825" cy="900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6" name="Picture 15" descr="adobe_kuler.jpg"/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8038" y="1087040"/>
            <a:ext cx="1685924" cy="30849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16" descr="dialcolor_ipt"/>
          <p:cNvPicPr>
            <a:picLocks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6197" y="2409468"/>
            <a:ext cx="2291906" cy="11882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17" descr="palette_browser_plus_image"/>
          <p:cNvPicPr>
            <a:picLocks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00" y="1073006"/>
            <a:ext cx="2826734" cy="1892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18" descr="gradient_mixer_horiz"/>
          <p:cNvPicPr>
            <a:picLocks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7518" y="1036022"/>
            <a:ext cx="1578864" cy="1100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F354DBD-A4D6-4564-A64B-A99BD952A0A5}" type="slidenum">
              <a:rPr lang="en-US" smtClean="0"/>
              <a:pPr/>
              <a:t>39</a:t>
            </a:fld>
            <a:r>
              <a:rPr lang="en-US" dirty="0" smtClean="0"/>
              <a:t> of 53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Color II - 10/23/12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962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146" name="Rectangle 2"/>
          <p:cNvSpPr>
            <a:spLocks noGrp="1" noChangeArrowheads="1"/>
          </p:cNvSpPr>
          <p:nvPr>
            <p:ph sz="quarter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zh-TW" dirty="0" smtClean="0"/>
              <a:t>Left: X + Y + Z = 1 plane embedded in CIE space  </a:t>
            </a:r>
          </a:p>
          <a:p>
            <a:r>
              <a:rPr lang="en-US" altLang="zh-TW" dirty="0" smtClean="0"/>
              <a:t>Top right: view perpendicular to plane</a:t>
            </a:r>
          </a:p>
          <a:p>
            <a:r>
              <a:rPr lang="en-US" altLang="zh-TW" dirty="0" smtClean="0"/>
              <a:t>Bottom right: projection </a:t>
            </a:r>
            <a:r>
              <a:rPr lang="en-US" altLang="zh-TW" dirty="0" smtClean="0"/>
              <a:t>of </a:t>
            </a:r>
            <a:r>
              <a:rPr lang="en-US" altLang="zh-TW" smtClean="0"/>
              <a:t>X+Y+Z=1 </a:t>
            </a:r>
            <a:r>
              <a:rPr lang="en-US" altLang="zh-TW" smtClean="0"/>
              <a:t>plane </a:t>
            </a:r>
            <a:r>
              <a:rPr lang="en-US" altLang="zh-TW" smtClean="0"/>
              <a:t>onto </a:t>
            </a:r>
            <a:r>
              <a:rPr lang="en-US" altLang="zh-TW" dirty="0" smtClean="0"/>
              <a:t>(X, Y) plane (i.e., Z = 0 plane).  This is called the chromaticity diagram, used to:</a:t>
            </a:r>
          </a:p>
          <a:p>
            <a:pPr lvl="1"/>
            <a:r>
              <a:rPr lang="en-US" altLang="zh-TW" dirty="0" smtClean="0"/>
              <a:t>Show Chromaticity – color (H, S), not luminance/brightness </a:t>
            </a:r>
          </a:p>
          <a:p>
            <a:pPr lvl="1"/>
            <a:r>
              <a:rPr lang="en-US" altLang="zh-TW" dirty="0" smtClean="0"/>
              <a:t>Name colors </a:t>
            </a:r>
          </a:p>
          <a:p>
            <a:pPr lvl="1"/>
            <a:r>
              <a:rPr lang="en-US" altLang="zh-TW" dirty="0" smtClean="0"/>
              <a:t>Define color mixing</a:t>
            </a:r>
          </a:p>
          <a:p>
            <a:pPr lvl="1"/>
            <a:r>
              <a:rPr lang="en-US" altLang="zh-TW" dirty="0" smtClean="0"/>
              <a:t>Define and compare color </a:t>
            </a:r>
            <a:r>
              <a:rPr lang="en-US" altLang="zh-TW" dirty="0" err="1" smtClean="0"/>
              <a:t>gamuts</a:t>
            </a:r>
            <a:endParaRPr lang="en-US" altLang="zh-TW" dirty="0" smtClean="0"/>
          </a:p>
          <a:p>
            <a:pPr lvl="1"/>
            <a:endParaRPr lang="en-US" altLang="zh-TW" dirty="0" smtClean="0"/>
          </a:p>
          <a:p>
            <a:endParaRPr lang="en-US" altLang="zh-TW" dirty="0" smtClean="0"/>
          </a:p>
          <a:p>
            <a:endParaRPr lang="zh-TW" altLang="en-US" dirty="0" smtClean="0"/>
          </a:p>
        </p:txBody>
      </p:sp>
      <p:sp>
        <p:nvSpPr>
          <p:cNvPr id="24581" name="Rectangle 5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smtClean="0"/>
              <a:t>CIE Space Projection to Chromaticity Diagram</a:t>
            </a:r>
            <a:endParaRPr lang="zh-TW" altLang="en-US" dirty="0" smtClean="0"/>
          </a:p>
        </p:txBody>
      </p:sp>
      <p:sp>
        <p:nvSpPr>
          <p:cNvPr id="390148" name="Text Box 4"/>
          <p:cNvSpPr txBox="1">
            <a:spLocks noChangeArrowheads="1"/>
          </p:cNvSpPr>
          <p:nvPr/>
        </p:nvSpPr>
        <p:spPr bwMode="auto">
          <a:xfrm>
            <a:off x="5499486" y="3756553"/>
            <a:ext cx="2675467" cy="7201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0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30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30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3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3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>
              <a:lnSpc>
                <a:spcPct val="85000"/>
              </a:lnSpc>
              <a:spcBef>
                <a:spcPct val="20000"/>
              </a:spcBef>
            </a:pPr>
            <a:r>
              <a:rPr lang="en-US" altLang="zh-TW" sz="1600" b="1" dirty="0">
                <a:latin typeface="Helvetica" pitchFamily="34" charset="0"/>
                <a:ea typeface="新細明體" pitchFamily="18" charset="-120"/>
              </a:rPr>
              <a:t>Several views of </a:t>
            </a:r>
            <a:br>
              <a:rPr lang="en-US" altLang="zh-TW" sz="1600" b="1" dirty="0">
                <a:latin typeface="Helvetica" pitchFamily="34" charset="0"/>
                <a:ea typeface="新細明體" pitchFamily="18" charset="-120"/>
              </a:rPr>
            </a:br>
            <a:r>
              <a:rPr lang="en-US" altLang="zh-TW" sz="1600" b="1" dirty="0">
                <a:latin typeface="Helvetica" pitchFamily="34" charset="0"/>
                <a:ea typeface="新細明體" pitchFamily="18" charset="-120"/>
              </a:rPr>
              <a:t>X + Y + Z = 1 </a:t>
            </a:r>
            <a:br>
              <a:rPr lang="en-US" altLang="zh-TW" sz="1600" b="1" dirty="0">
                <a:latin typeface="Helvetica" pitchFamily="34" charset="0"/>
                <a:ea typeface="新細明體" pitchFamily="18" charset="-120"/>
              </a:rPr>
            </a:br>
            <a:r>
              <a:rPr lang="en-US" altLang="zh-TW" sz="1600" b="1" dirty="0">
                <a:latin typeface="Helvetica" pitchFamily="34" charset="0"/>
                <a:ea typeface="新細明體" pitchFamily="18" charset="-120"/>
              </a:rPr>
              <a:t>plane of CIE space</a:t>
            </a:r>
          </a:p>
        </p:txBody>
      </p:sp>
      <p:pic>
        <p:nvPicPr>
          <p:cNvPr id="8" name="Picture 7" descr="figPlate_II"/>
          <p:cNvPicPr>
            <a:picLocks noChangeArrowheads="1"/>
          </p:cNvPicPr>
          <p:nvPr/>
        </p:nvPicPr>
        <p:blipFill>
          <a:blip r:embed="rId3" cstate="print">
            <a:lum bright="24000" contras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1" y="1084789"/>
            <a:ext cx="3158837" cy="25143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Slide Number Placeholder 9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F354DBD-A4D6-4564-A64B-A99BD952A0A5}" type="slidenum">
              <a:rPr lang="en-US" smtClean="0"/>
              <a:pPr/>
              <a:t>4</a:t>
            </a:fld>
            <a:r>
              <a:rPr lang="en-US" dirty="0"/>
              <a:t> of 53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Color II - 10/23/12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715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1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1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1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1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14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14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0146" grpId="0" uiExpand="1" build="p"/>
      <p:bldP spid="390148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933450"/>
            <a:ext cx="4191000" cy="377190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Interpolation needed for:</a:t>
            </a:r>
          </a:p>
          <a:p>
            <a:pPr lvl="1"/>
            <a:r>
              <a:rPr lang="en-US" dirty="0" err="1" smtClean="0"/>
              <a:t>Gouraud</a:t>
            </a:r>
            <a:r>
              <a:rPr lang="en-US" dirty="0" smtClean="0"/>
              <a:t> shading</a:t>
            </a:r>
          </a:p>
          <a:p>
            <a:pPr lvl="1"/>
            <a:r>
              <a:rPr lang="en-US" dirty="0" smtClean="0"/>
              <a:t>antialiasing</a:t>
            </a:r>
          </a:p>
          <a:p>
            <a:pPr lvl="1"/>
            <a:r>
              <a:rPr lang="en-US" dirty="0" smtClean="0"/>
              <a:t>blending images together in a fade-in, fade-out sequence</a:t>
            </a:r>
            <a:endParaRPr lang="en-US" sz="900" dirty="0" smtClean="0"/>
          </a:p>
          <a:p>
            <a:r>
              <a:rPr lang="en-US" dirty="0" smtClean="0"/>
              <a:t>Results depend on the color model used:</a:t>
            </a:r>
          </a:p>
          <a:p>
            <a:pPr lvl="1"/>
            <a:r>
              <a:rPr lang="en-US" dirty="0" smtClean="0"/>
              <a:t>RGB, CMY, YIQ, CIE are related by affine transformations, hence straight line (i.e., interpolation paths) are maintained during mapping</a:t>
            </a:r>
          </a:p>
          <a:p>
            <a:pPr lvl="1"/>
            <a:r>
              <a:rPr lang="en-US" dirty="0" smtClean="0"/>
              <a:t>not so for HSV, HLS; for example, interpolation between red and green in RGB:   </a:t>
            </a:r>
          </a:p>
          <a:p>
            <a:pPr lvl="1"/>
            <a:r>
              <a:rPr lang="en-US" dirty="0" smtClean="0"/>
              <a:t>interpolating in HSV:</a:t>
            </a:r>
          </a:p>
          <a:p>
            <a:pPr lvl="1"/>
            <a:r>
              <a:rPr lang="en-US" dirty="0" smtClean="0"/>
              <a:t>midpoint values in RGB differ by 0.5 from same interpolation in HSV:</a:t>
            </a:r>
          </a:p>
          <a:p>
            <a:pPr lvl="1"/>
            <a:r>
              <a:rPr lang="en-US" dirty="0" smtClean="0"/>
              <a:t>(60º, 1, 0.5)      (60º, 1, 1)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A50021"/>
                </a:solidFill>
              </a:rPr>
              <a:t>Interpolating in Color Space (1/2</a:t>
            </a:r>
            <a:r>
              <a:rPr lang="en-US" dirty="0" smtClean="0">
                <a:solidFill>
                  <a:srgbClr val="A50021"/>
                </a:solidFill>
              </a:rPr>
              <a:t>)</a:t>
            </a:r>
            <a:endParaRPr lang="en-US" dirty="0"/>
          </a:p>
        </p:txBody>
      </p:sp>
      <p:sp>
        <p:nvSpPr>
          <p:cNvPr id="119825" name="Text Box 17"/>
          <p:cNvSpPr txBox="1">
            <a:spLocks noChangeArrowheads="1"/>
          </p:cNvSpPr>
          <p:nvPr/>
        </p:nvSpPr>
        <p:spPr bwMode="auto">
          <a:xfrm>
            <a:off x="4419600" y="3678120"/>
            <a:ext cx="7315200" cy="9510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1">
              <a:lnSpc>
                <a:spcPct val="90000"/>
              </a:lnSpc>
              <a:spcBef>
                <a:spcPct val="20000"/>
              </a:spcBef>
              <a:defRPr/>
            </a:pPr>
            <a:r>
              <a:rPr lang="en-US" sz="1600" b="1" dirty="0">
                <a:latin typeface="+mn-lt"/>
              </a:rPr>
              <a:t>red = (0</a:t>
            </a:r>
            <a:r>
              <a:rPr lang="en-US" sz="1800" b="1" dirty="0">
                <a:latin typeface="+mn-lt"/>
                <a:cs typeface="Times New Roman" pitchFamily="18" charset="0"/>
              </a:rPr>
              <a:t>º</a:t>
            </a:r>
            <a:r>
              <a:rPr lang="en-US" sz="1600" b="1" dirty="0">
                <a:latin typeface="+mn-lt"/>
              </a:rPr>
              <a:t>, 1, 1); green = (120</a:t>
            </a:r>
            <a:r>
              <a:rPr lang="en-US" sz="1800" b="1" dirty="0">
                <a:latin typeface="+mn-lt"/>
                <a:cs typeface="Times New Roman" pitchFamily="18" charset="0"/>
              </a:rPr>
              <a:t>º</a:t>
            </a:r>
            <a:r>
              <a:rPr lang="en-US" sz="1600" b="1" dirty="0">
                <a:latin typeface="+mn-lt"/>
              </a:rPr>
              <a:t>, 1, 1)</a:t>
            </a:r>
          </a:p>
          <a:p>
            <a:pPr lvl="1">
              <a:lnSpc>
                <a:spcPct val="90000"/>
              </a:lnSpc>
              <a:spcBef>
                <a:spcPct val="20000"/>
              </a:spcBef>
              <a:defRPr/>
            </a:pPr>
            <a:r>
              <a:rPr lang="en-US" sz="1600" b="1" dirty="0">
                <a:latin typeface="+mn-lt"/>
              </a:rPr>
              <a:t>midpoint = (60</a:t>
            </a:r>
            <a:r>
              <a:rPr lang="en-US" sz="1800" b="1" dirty="0">
                <a:latin typeface="+mn-lt"/>
                <a:cs typeface="Times New Roman" pitchFamily="18" charset="0"/>
              </a:rPr>
              <a:t>º</a:t>
            </a:r>
            <a:r>
              <a:rPr lang="en-US" sz="1600" b="1" dirty="0">
                <a:latin typeface="+mn-lt"/>
              </a:rPr>
              <a:t>, 1, 1</a:t>
            </a:r>
            <a:r>
              <a:rPr lang="en-US" sz="1600" b="1" dirty="0" smtClean="0">
                <a:latin typeface="+mn-lt"/>
              </a:rPr>
              <a:t>)</a:t>
            </a:r>
            <a:endParaRPr lang="en-US" sz="1600" b="1" dirty="0">
              <a:latin typeface="+mn-lt"/>
            </a:endParaRPr>
          </a:p>
          <a:p>
            <a:pPr lvl="1">
              <a:lnSpc>
                <a:spcPct val="90000"/>
              </a:lnSpc>
              <a:spcBef>
                <a:spcPct val="20000"/>
              </a:spcBef>
              <a:defRPr/>
            </a:pPr>
            <a:r>
              <a:rPr lang="en-US" sz="1600" b="1" dirty="0" err="1">
                <a:latin typeface="+mn-lt"/>
              </a:rPr>
              <a:t>RGB_to_HSV</a:t>
            </a:r>
            <a:r>
              <a:rPr lang="en-US" sz="1600" b="1" dirty="0">
                <a:latin typeface="+mn-lt"/>
              </a:rPr>
              <a:t> = (60</a:t>
            </a:r>
            <a:r>
              <a:rPr lang="en-US" sz="1800" b="1" dirty="0">
                <a:latin typeface="+mn-lt"/>
                <a:cs typeface="Times New Roman" pitchFamily="18" charset="0"/>
              </a:rPr>
              <a:t>º</a:t>
            </a:r>
            <a:r>
              <a:rPr lang="en-US" sz="1600" b="1" dirty="0">
                <a:latin typeface="+mn-lt"/>
                <a:cs typeface="Times New Roman" pitchFamily="18" charset="0"/>
              </a:rPr>
              <a:t>, 1, 0.5</a:t>
            </a:r>
            <a:r>
              <a:rPr lang="en-US" sz="1600" b="1" dirty="0" smtClean="0">
                <a:latin typeface="+mn-lt"/>
                <a:cs typeface="Times New Roman" pitchFamily="18" charset="0"/>
              </a:rPr>
              <a:t>)</a:t>
            </a:r>
            <a:endParaRPr lang="en-US" sz="1600" b="1" dirty="0">
              <a:latin typeface="+mn-lt"/>
              <a:cs typeface="Times New Roman" pitchFamily="18" charset="0"/>
            </a:endParaRPr>
          </a:p>
        </p:txBody>
      </p:sp>
      <p:sp>
        <p:nvSpPr>
          <p:cNvPr id="119826" name="Text Box 18"/>
          <p:cNvSpPr txBox="1">
            <a:spLocks noChangeArrowheads="1"/>
          </p:cNvSpPr>
          <p:nvPr/>
        </p:nvSpPr>
        <p:spPr bwMode="auto">
          <a:xfrm>
            <a:off x="4378325" y="2573381"/>
            <a:ext cx="7518400" cy="8556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1">
              <a:lnSpc>
                <a:spcPct val="90000"/>
              </a:lnSpc>
              <a:spcBef>
                <a:spcPct val="20000"/>
              </a:spcBef>
              <a:defRPr/>
            </a:pPr>
            <a:endParaRPr lang="en-US" sz="1600" dirty="0">
              <a:latin typeface="+mn-lt"/>
            </a:endParaRPr>
          </a:p>
          <a:p>
            <a:pPr lvl="1">
              <a:lnSpc>
                <a:spcPct val="90000"/>
              </a:lnSpc>
              <a:spcBef>
                <a:spcPct val="20000"/>
              </a:spcBef>
              <a:defRPr/>
            </a:pPr>
            <a:r>
              <a:rPr lang="en-US" sz="1600" b="1" dirty="0">
                <a:latin typeface="+mn-lt"/>
              </a:rPr>
              <a:t>red = (1, 0, 0), green = (0, 1, 0)</a:t>
            </a:r>
          </a:p>
          <a:p>
            <a:pPr lvl="1">
              <a:lnSpc>
                <a:spcPct val="90000"/>
              </a:lnSpc>
              <a:spcBef>
                <a:spcPct val="20000"/>
              </a:spcBef>
              <a:defRPr/>
            </a:pPr>
            <a:r>
              <a:rPr lang="en-US" sz="1600" b="1" dirty="0">
                <a:latin typeface="+mn-lt"/>
              </a:rPr>
              <a:t>midpoint = (0.5, 0.5, 0</a:t>
            </a:r>
            <a:r>
              <a:rPr lang="en-US" sz="1600" b="1" dirty="0" smtClean="0">
                <a:latin typeface="+mn-lt"/>
              </a:rPr>
              <a:t>)</a:t>
            </a:r>
            <a:endParaRPr lang="en-US" sz="1600" b="1" dirty="0">
              <a:latin typeface="+mn-lt"/>
            </a:endParaRPr>
          </a:p>
        </p:txBody>
      </p:sp>
      <p:graphicFrame>
        <p:nvGraphicFramePr>
          <p:cNvPr id="119827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82624158"/>
              </p:ext>
            </p:extLst>
          </p:nvPr>
        </p:nvGraphicFramePr>
        <p:xfrm>
          <a:off x="2019300" y="4095750"/>
          <a:ext cx="275951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78" name="Equation" r:id="rId4" imgW="139680" imgH="139680" progId="Equation.3">
                  <p:embed/>
                </p:oleObj>
              </mc:Choice>
              <mc:Fallback>
                <p:oleObj name="Equation" r:id="rId4" imgW="139680" imgH="139680" progId="Equation.3">
                  <p:embed/>
                  <p:pic>
                    <p:nvPicPr>
                      <p:cNvPr id="0" name="Picture 6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19300" y="4095750"/>
                        <a:ext cx="275951" cy="22860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F354DBD-A4D6-4564-A64B-A99BD952A0A5}" type="slidenum">
              <a:rPr lang="en-US" smtClean="0"/>
              <a:pPr/>
              <a:t>40</a:t>
            </a:fld>
            <a:r>
              <a:rPr lang="en-US" dirty="0"/>
              <a:t> of 53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Color II - 10/23/12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348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9825" grpId="0"/>
      <p:bldP spid="119826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971550"/>
            <a:ext cx="8534400" cy="360045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RGB, red is (1, 0, 0) and cyan is (0, 1, 1) which interpolate to (0.5, 0.5, 0.5), gray </a:t>
            </a:r>
          </a:p>
          <a:p>
            <a:pPr lvl="1"/>
            <a:r>
              <a:rPr lang="en-US" dirty="0" smtClean="0"/>
              <a:t>in HSV, that is (UNDEFINED, 0, 0.5)</a:t>
            </a:r>
          </a:p>
          <a:p>
            <a:r>
              <a:rPr lang="en-US" dirty="0" smtClean="0"/>
              <a:t>In HSV, red is (0º, 1, 1) and cyan is (180º, 1, 1) which interpolates to (90º, 1,1)</a:t>
            </a:r>
          </a:p>
          <a:p>
            <a:pPr lvl="1"/>
            <a:r>
              <a:rPr lang="en-US" dirty="0" smtClean="0"/>
              <a:t>new hue at maximum value and saturation, whereas the “right” result of combining equal amounts of complementary colors is a gray value</a:t>
            </a:r>
          </a:p>
          <a:p>
            <a:r>
              <a:rPr lang="en-US" dirty="0" smtClean="0"/>
              <a:t>(interpolating, transforming)     (transforming, interpolating)</a:t>
            </a:r>
          </a:p>
          <a:p>
            <a:r>
              <a:rPr lang="en-US" dirty="0" smtClean="0"/>
              <a:t>For </a:t>
            </a:r>
            <a:r>
              <a:rPr lang="en-US" dirty="0" err="1" smtClean="0"/>
              <a:t>Gouraud</a:t>
            </a:r>
            <a:r>
              <a:rPr lang="en-US" dirty="0" smtClean="0"/>
              <a:t> shading, use any of the models because </a:t>
            </a:r>
            <a:r>
              <a:rPr lang="en-US" dirty="0" err="1" smtClean="0"/>
              <a:t>interpolants</a:t>
            </a:r>
            <a:r>
              <a:rPr lang="en-US" dirty="0" smtClean="0"/>
              <a:t> are generally so close together that interpolation paths are close together</a:t>
            </a:r>
          </a:p>
          <a:p>
            <a:r>
              <a:rPr lang="en-US" dirty="0" smtClean="0"/>
              <a:t>For blending two images, as in fade-in fade-out sequence or for antialiasing, colors may be quite distant</a:t>
            </a:r>
          </a:p>
          <a:p>
            <a:pPr lvl="1"/>
            <a:r>
              <a:rPr lang="en-US" dirty="0" smtClean="0"/>
              <a:t>use additive model, such as RGB</a:t>
            </a:r>
          </a:p>
          <a:p>
            <a:r>
              <a:rPr lang="en-US" dirty="0" smtClean="0"/>
              <a:t>If interpolating between two colors of fixed hue (or saturation), maintain fixed hue (saturation) for all interpolated colors by HSV or HLS</a:t>
            </a:r>
          </a:p>
          <a:p>
            <a:pPr lvl="1"/>
            <a:r>
              <a:rPr lang="en-US" dirty="0" smtClean="0"/>
              <a:t>note fixed-saturation interpolation in HSV or HLS is not seen as having exactly fixed saturation by viewer!</a:t>
            </a:r>
          </a:p>
          <a:p>
            <a:endParaRPr lang="en-US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A50021"/>
                </a:solidFill>
              </a:rPr>
              <a:t>Interpolating in Color Space (2/2</a:t>
            </a:r>
            <a:r>
              <a:rPr lang="en-US" dirty="0" smtClean="0">
                <a:solidFill>
                  <a:srgbClr val="A50021"/>
                </a:solidFill>
              </a:rPr>
              <a:t>)</a:t>
            </a:r>
            <a:endParaRPr lang="en-US" dirty="0"/>
          </a:p>
        </p:txBody>
      </p:sp>
      <p:graphicFrame>
        <p:nvGraphicFramePr>
          <p:cNvPr id="120837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17844247"/>
              </p:ext>
            </p:extLst>
          </p:nvPr>
        </p:nvGraphicFramePr>
        <p:xfrm>
          <a:off x="3259455" y="2190750"/>
          <a:ext cx="73152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99" name="Equation" r:id="rId4" imgW="139680" imgH="139680" progId="Equation.3">
                  <p:embed/>
                </p:oleObj>
              </mc:Choice>
              <mc:Fallback>
                <p:oleObj name="Equation" r:id="rId4" imgW="139680" imgH="139680" progId="Equation.3">
                  <p:embed/>
                  <p:pic>
                    <p:nvPicPr>
                      <p:cNvPr id="0" name="Picture 6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59455" y="2190750"/>
                        <a:ext cx="731520" cy="22860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F354DBD-A4D6-4564-A64B-A99BD952A0A5}" type="slidenum">
              <a:rPr lang="en-US" smtClean="0"/>
              <a:pPr/>
              <a:t>41</a:t>
            </a:fld>
            <a:r>
              <a:rPr lang="en-US" dirty="0"/>
              <a:t> of 53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Color II - 10/23/12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368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3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3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Color spaces—why? their rationales, and pros and cons (RGB, HSV, </a:t>
            </a:r>
            <a:r>
              <a:rPr lang="en-US" dirty="0" err="1" smtClean="0"/>
              <a:t>CIEetc</a:t>
            </a:r>
            <a:r>
              <a:rPr lang="en-US" dirty="0" smtClean="0"/>
              <a:t>.)</a:t>
            </a:r>
          </a:p>
          <a:p>
            <a:r>
              <a:rPr lang="en-US" dirty="0" smtClean="0"/>
              <a:t>How color spaces influence color picking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How to use color:  some Dos and Don’ts</a:t>
            </a:r>
          </a:p>
          <a:p>
            <a:endParaRPr lang="en-US" dirty="0" smtClean="0"/>
          </a:p>
        </p:txBody>
      </p:sp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Lecture Roadmap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F354DBD-A4D6-4564-A64B-A99BD952A0A5}" type="slidenum">
              <a:rPr lang="en-US" smtClean="0"/>
              <a:pPr/>
              <a:t>42</a:t>
            </a:fld>
            <a:r>
              <a:rPr lang="en-US" dirty="0"/>
              <a:t> of 53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Color II - 10/23/12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551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526" name="Picture 22" descr="2002_weather_map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971550"/>
            <a:ext cx="3048000" cy="1640205"/>
          </a:xfrm>
        </p:spPr>
      </p:pic>
      <p:sp>
        <p:nvSpPr>
          <p:cNvPr id="149507" name="Rectangle 3"/>
          <p:cNvSpPr>
            <a:spLocks noGrp="1" noChangeArrowheads="1"/>
          </p:cNvSpPr>
          <p:nvPr>
            <p:ph sz="quarter" idx="10"/>
          </p:nvPr>
        </p:nvSpPr>
        <p:spPr>
          <a:xfrm>
            <a:off x="4800600" y="1085850"/>
            <a:ext cx="4343400" cy="360045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Aesthetic uses?</a:t>
            </a:r>
          </a:p>
          <a:p>
            <a:pPr lvl="1"/>
            <a:r>
              <a:rPr lang="en-US" dirty="0" smtClean="0"/>
              <a:t>establish a tone or mood</a:t>
            </a:r>
          </a:p>
          <a:p>
            <a:pPr lvl="1"/>
            <a:r>
              <a:rPr lang="en-US" dirty="0" smtClean="0"/>
              <a:t>promote realism</a:t>
            </a:r>
          </a:p>
          <a:p>
            <a:r>
              <a:rPr lang="en-US" dirty="0" smtClean="0"/>
              <a:t>Highlight features?</a:t>
            </a:r>
          </a:p>
          <a:p>
            <a:r>
              <a:rPr lang="en-US" dirty="0" smtClean="0"/>
              <a:t>Code numeric quantities?</a:t>
            </a:r>
          </a:p>
          <a:p>
            <a:pPr lvl="1"/>
            <a:r>
              <a:rPr lang="en-US" dirty="0" smtClean="0"/>
              <a:t>temperature across the U.S.</a:t>
            </a:r>
          </a:p>
          <a:p>
            <a:pPr lvl="1"/>
            <a:r>
              <a:rPr lang="en-US" dirty="0" smtClean="0"/>
              <a:t>vegetation and mineral concentrations on Earth, moon, and planets (</a:t>
            </a:r>
            <a:r>
              <a:rPr lang="en-US" dirty="0" err="1" smtClean="0"/>
              <a:t>LandSat</a:t>
            </a:r>
            <a:r>
              <a:rPr lang="en-US" dirty="0" smtClean="0"/>
              <a:t>, Mars missions)</a:t>
            </a:r>
          </a:p>
          <a:p>
            <a:pPr lvl="1"/>
            <a:r>
              <a:rPr lang="en-US" dirty="0" smtClean="0"/>
              <a:t>speed of fluids in computational fluid dynamics (streamlines)</a:t>
            </a:r>
          </a:p>
          <a:p>
            <a:endParaRPr lang="en-US" dirty="0" smtClean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Using Color in Computer Graphics: Ask, “Why?”</a:t>
            </a:r>
          </a:p>
        </p:txBody>
      </p:sp>
      <p:sp>
        <p:nvSpPr>
          <p:cNvPr id="58373" name="Text Box 25"/>
          <p:cNvSpPr txBox="1">
            <a:spLocks noChangeArrowheads="1"/>
          </p:cNvSpPr>
          <p:nvPr/>
        </p:nvSpPr>
        <p:spPr bwMode="auto">
          <a:xfrm>
            <a:off x="609600" y="2584207"/>
            <a:ext cx="37338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0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30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30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3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3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200" dirty="0">
                <a:latin typeface="+mn-lt"/>
              </a:rPr>
              <a:t>(Color use </a:t>
            </a:r>
            <a:r>
              <a:rPr lang="en-US" sz="1200" dirty="0" smtClean="0">
                <a:latin typeface="+mn-lt"/>
              </a:rPr>
              <a:t>guidelines from </a:t>
            </a:r>
            <a:r>
              <a:rPr lang="en-US" sz="1200" dirty="0">
                <a:latin typeface="+mn-lt"/>
              </a:rPr>
              <a:t>Barb Meier’s 1987 Brown CS Master’s Thesis, and unpublished web text)</a:t>
            </a:r>
          </a:p>
        </p:txBody>
      </p:sp>
      <p:pic>
        <p:nvPicPr>
          <p:cNvPr id="24578" name="Picture 2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3105150"/>
            <a:ext cx="2626900" cy="13468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609600" y="4451992"/>
            <a:ext cx="38100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/>
              <a:t>Image </a:t>
            </a:r>
            <a:r>
              <a:rPr lang="en-US" sz="1100" dirty="0" smtClean="0"/>
              <a:t>from bat flight </a:t>
            </a:r>
            <a:r>
              <a:rPr lang="en-US" sz="1100" dirty="0"/>
              <a:t>research being done at Brown</a:t>
            </a:r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7467600" y="4800600"/>
            <a:ext cx="1219200" cy="238601"/>
          </a:xfrm>
        </p:spPr>
        <p:txBody>
          <a:bodyPr/>
          <a:lstStyle/>
          <a:p>
            <a:fld id="{AF354DBD-A4D6-4564-A64B-A99BD952A0A5}" type="slidenum">
              <a:rPr lang="en-US" smtClean="0"/>
              <a:pPr/>
              <a:t>43</a:t>
            </a:fld>
            <a:r>
              <a:rPr lang="en-US" dirty="0"/>
              <a:t> of 53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Color II - 10/23/12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197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0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Choose Palette or Scheme</a:t>
            </a: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>
          <a:xfrm>
            <a:off x="457200" y="971550"/>
            <a:ext cx="4013200" cy="3657600"/>
          </a:xfrm>
          <a:prstGeom prst="rect">
            <a:avLst/>
          </a:prstGeom>
        </p:spPr>
        <p:txBody>
          <a:bodyPr vert="horz">
            <a:normAutofit fontScale="92500" lnSpcReduction="20000"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Color harmony:</a:t>
            </a:r>
          </a:p>
          <a:p>
            <a:pPr lvl="1"/>
            <a:r>
              <a:rPr lang="en-US" dirty="0" smtClean="0"/>
              <a:t>choose a theme color</a:t>
            </a:r>
          </a:p>
          <a:p>
            <a:pPr lvl="1"/>
            <a:r>
              <a:rPr lang="en-US" dirty="0" smtClean="0"/>
              <a:t>complementary colors for objects that should have a dynamic relationship with theme-colored objects</a:t>
            </a:r>
          </a:p>
          <a:p>
            <a:pPr lvl="1"/>
            <a:r>
              <a:rPr lang="en-US" dirty="0" smtClean="0"/>
              <a:t>analogous (close together) colors close together to model light (shading) and for coloring objects close to each other</a:t>
            </a:r>
          </a:p>
          <a:p>
            <a:pPr lvl="1"/>
            <a:r>
              <a:rPr lang="en-US" dirty="0" smtClean="0"/>
              <a:t>contrasting colors (especially value contrast) for text and background</a:t>
            </a:r>
          </a:p>
          <a:p>
            <a:pPr lvl="1"/>
            <a:r>
              <a:rPr lang="en-US" dirty="0" smtClean="0"/>
              <a:t>Color circles can help with these choices</a:t>
            </a:r>
          </a:p>
          <a:p>
            <a:r>
              <a:rPr lang="en-US" dirty="0" smtClean="0"/>
              <a:t>Expert palettes</a:t>
            </a:r>
          </a:p>
        </p:txBody>
      </p:sp>
      <p:graphicFrame>
        <p:nvGraphicFramePr>
          <p:cNvPr id="6" name="Object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1941714"/>
              </p:ext>
            </p:extLst>
          </p:nvPr>
        </p:nvGraphicFramePr>
        <p:xfrm>
          <a:off x="5029199" y="590550"/>
          <a:ext cx="3269339" cy="1411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953" name="Image" r:id="rId4" imgW="4419048" imgH="1904762" progId="">
                  <p:embed/>
                </p:oleObj>
              </mc:Choice>
              <mc:Fallback>
                <p:oleObj name="Image" r:id="rId4" imgW="4419048" imgH="1904762" progId="">
                  <p:embed/>
                  <p:pic>
                    <p:nvPicPr>
                      <p:cNvPr id="0" name="Object 8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29199" y="590550"/>
                        <a:ext cx="3269339" cy="1411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9621684"/>
              </p:ext>
            </p:extLst>
          </p:nvPr>
        </p:nvGraphicFramePr>
        <p:xfrm>
          <a:off x="5029199" y="1695449"/>
          <a:ext cx="3269339" cy="1411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954" name="Image" r:id="rId6" imgW="4419048" imgH="1904762" progId="">
                  <p:embed/>
                </p:oleObj>
              </mc:Choice>
              <mc:Fallback>
                <p:oleObj name="Image" r:id="rId6" imgW="4419048" imgH="1904762" progId="">
                  <p:embed/>
                  <p:pic>
                    <p:nvPicPr>
                      <p:cNvPr id="0" name="Object 10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29199" y="1695449"/>
                        <a:ext cx="3269339" cy="1411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41920903"/>
              </p:ext>
            </p:extLst>
          </p:nvPr>
        </p:nvGraphicFramePr>
        <p:xfrm>
          <a:off x="5715000" y="3257550"/>
          <a:ext cx="2334019" cy="1371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955" name="Image" r:id="rId8" imgW="3669841" imgH="2171429" progId="">
                  <p:embed/>
                </p:oleObj>
              </mc:Choice>
              <mc:Fallback>
                <p:oleObj name="Image" r:id="rId8" imgW="3669841" imgH="2171429" progId="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15000" y="3257550"/>
                        <a:ext cx="2334019" cy="1371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7467600" y="4800600"/>
            <a:ext cx="1219200" cy="238601"/>
          </a:xfrm>
        </p:spPr>
        <p:txBody>
          <a:bodyPr/>
          <a:lstStyle/>
          <a:p>
            <a:fld id="{AF354DBD-A4D6-4564-A64B-A99BD952A0A5}" type="slidenum">
              <a:rPr lang="en-US" smtClean="0"/>
              <a:pPr/>
              <a:t>44</a:t>
            </a:fld>
            <a:r>
              <a:rPr lang="en-US" dirty="0"/>
              <a:t> of 53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Color II - 10/23/12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010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1564966038">
            <a:hlinkClick r:id="rId3"/>
          </p:cNvPr>
          <p:cNvPicPr>
            <a:picLocks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10" r="8421"/>
          <a:stretch/>
        </p:blipFill>
        <p:spPr bwMode="auto">
          <a:xfrm>
            <a:off x="762000" y="1376997"/>
            <a:ext cx="1788807" cy="2171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 descr="book3">
            <a:hlinkClick r:id="rId5"/>
          </p:cNvPr>
          <p:cNvPicPr>
            <a:picLocks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0049" y="1352550"/>
            <a:ext cx="1828800" cy="2310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 descr="0812971426">
            <a:hlinkClick r:id="rId7"/>
          </p:cNvPr>
          <p:cNvPicPr>
            <a:picLocks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17" r="16959"/>
          <a:stretch/>
        </p:blipFill>
        <p:spPr bwMode="auto">
          <a:xfrm>
            <a:off x="4883777" y="1491297"/>
            <a:ext cx="1388542" cy="200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smtClean="0"/>
              <a:t>Color palette books…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F354DBD-A4D6-4564-A64B-A99BD952A0A5}" type="slidenum">
              <a:rPr lang="en-US" smtClean="0"/>
              <a:pPr/>
              <a:t>45</a:t>
            </a:fld>
            <a:r>
              <a:rPr lang="en-US" dirty="0"/>
              <a:t> of 53</a:t>
            </a:r>
          </a:p>
        </p:txBody>
      </p:sp>
      <p:pic>
        <p:nvPicPr>
          <p:cNvPr id="9" name="Picture 8" descr="0767918878">
            <a:hlinkClick r:id="rId9"/>
          </p:cNvPr>
          <p:cNvPicPr>
            <a:picLocks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92" r="20431"/>
          <a:stretch/>
        </p:blipFill>
        <p:spPr bwMode="auto">
          <a:xfrm>
            <a:off x="3028537" y="1376997"/>
            <a:ext cx="1377510" cy="2321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Color II - 10/23/12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74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085850"/>
            <a:ext cx="6781800" cy="3483267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Don’t use more colors than necessary (when in doubt use less color)</a:t>
            </a:r>
          </a:p>
          <a:p>
            <a:r>
              <a:rPr lang="en-US" dirty="0" smtClean="0"/>
              <a:t>Ensure contrast of color between text and background (especially of value)</a:t>
            </a:r>
          </a:p>
          <a:p>
            <a:r>
              <a:rPr lang="en-US" dirty="0" smtClean="0"/>
              <a:t>All else being equal, areas of saturated color will draw attention</a:t>
            </a:r>
          </a:p>
          <a:p>
            <a:pPr lvl="1"/>
            <a:r>
              <a:rPr lang="en-US" dirty="0" smtClean="0"/>
              <a:t>Don’t use highly saturated colors of background</a:t>
            </a:r>
          </a:p>
          <a:p>
            <a:pPr lvl="1"/>
            <a:r>
              <a:rPr lang="en-US" dirty="0" smtClean="0"/>
              <a:t>Large areas of intense color can lead to eye strain</a:t>
            </a:r>
            <a:endParaRPr lang="en-US" dirty="0"/>
          </a:p>
          <a:p>
            <a:r>
              <a:rPr lang="en-US" dirty="0" smtClean="0"/>
              <a:t>Use colors that have greatest contrast with the background for most important items</a:t>
            </a:r>
          </a:p>
          <a:p>
            <a:r>
              <a:rPr lang="en-US" dirty="0" smtClean="0"/>
              <a:t>If using several colors of foreground object, use a neutral background </a:t>
            </a:r>
          </a:p>
          <a:p>
            <a:r>
              <a:rPr lang="en-US" dirty="0" smtClean="0"/>
              <a:t>Blue-family colors tend to recede while warmer </a:t>
            </a:r>
            <a:br>
              <a:rPr lang="en-US" dirty="0" smtClean="0"/>
            </a:br>
            <a:r>
              <a:rPr lang="en-US" dirty="0" smtClean="0"/>
              <a:t>red-family colors come forward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F354DBD-A4D6-4564-A64B-A99BD952A0A5}" type="slidenum">
              <a:rPr lang="en-US" smtClean="0"/>
              <a:pPr/>
              <a:t>46</a:t>
            </a:fld>
            <a:r>
              <a:rPr lang="en-US" dirty="0"/>
              <a:t> of 53</a:t>
            </a:r>
          </a:p>
        </p:txBody>
      </p:sp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Assign Colors for Ease of Use/Reading/Viewing</a:t>
            </a:r>
          </a:p>
        </p:txBody>
      </p:sp>
      <p:grpSp>
        <p:nvGrpSpPr>
          <p:cNvPr id="15" name="Group 14"/>
          <p:cNvGrpSpPr>
            <a:grpSpLocks/>
          </p:cNvGrpSpPr>
          <p:nvPr/>
        </p:nvGrpSpPr>
        <p:grpSpPr bwMode="auto">
          <a:xfrm>
            <a:off x="7410449" y="1885950"/>
            <a:ext cx="1276351" cy="1276351"/>
            <a:chOff x="2592" y="3888"/>
            <a:chExt cx="912" cy="912"/>
          </a:xfrm>
        </p:grpSpPr>
        <p:sp>
          <p:nvSpPr>
            <p:cNvPr id="16" name="Oval 15"/>
            <p:cNvSpPr>
              <a:spLocks noChangeArrowheads="1"/>
            </p:cNvSpPr>
            <p:nvPr/>
          </p:nvSpPr>
          <p:spPr bwMode="auto">
            <a:xfrm>
              <a:off x="2592" y="3888"/>
              <a:ext cx="912" cy="9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7" name="Oval 16"/>
            <p:cNvSpPr>
              <a:spLocks noChangeArrowheads="1"/>
            </p:cNvSpPr>
            <p:nvPr/>
          </p:nvSpPr>
          <p:spPr bwMode="auto">
            <a:xfrm>
              <a:off x="2688" y="3984"/>
              <a:ext cx="720" cy="720"/>
            </a:xfrm>
            <a:prstGeom prst="ellipse">
              <a:avLst/>
            </a:prstGeom>
            <a:solidFill>
              <a:srgbClr val="9933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8" name="Oval 17"/>
            <p:cNvSpPr>
              <a:spLocks noChangeArrowheads="1"/>
            </p:cNvSpPr>
            <p:nvPr/>
          </p:nvSpPr>
          <p:spPr bwMode="auto">
            <a:xfrm>
              <a:off x="2784" y="4080"/>
              <a:ext cx="528" cy="528"/>
            </a:xfrm>
            <a:prstGeom prst="ellipse">
              <a:avLst/>
            </a:prstGeom>
            <a:solidFill>
              <a:srgbClr val="800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9" name="Oval 18"/>
            <p:cNvSpPr>
              <a:spLocks noChangeArrowheads="1"/>
            </p:cNvSpPr>
            <p:nvPr/>
          </p:nvSpPr>
          <p:spPr bwMode="auto">
            <a:xfrm>
              <a:off x="2880" y="4176"/>
              <a:ext cx="336" cy="336"/>
            </a:xfrm>
            <a:prstGeom prst="ellipse">
              <a:avLst/>
            </a:prstGeom>
            <a:solidFill>
              <a:srgbClr val="5126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0" name="Oval 19"/>
            <p:cNvSpPr>
              <a:spLocks noChangeArrowheads="1"/>
            </p:cNvSpPr>
            <p:nvPr/>
          </p:nvSpPr>
          <p:spPr bwMode="auto">
            <a:xfrm>
              <a:off x="2976" y="4272"/>
              <a:ext cx="144" cy="144"/>
            </a:xfrm>
            <a:prstGeom prst="ellipse">
              <a:avLst/>
            </a:prstGeom>
            <a:solidFill>
              <a:srgbClr val="66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30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Color II - 10/23/12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797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8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8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8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8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8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8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8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8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3827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F354DBD-A4D6-4564-A64B-A99BD952A0A5}" type="slidenum">
              <a:rPr lang="en-US" smtClean="0"/>
              <a:pPr/>
              <a:t>47</a:t>
            </a:fld>
            <a:r>
              <a:rPr lang="en-US" dirty="0"/>
              <a:t> of 53</a:t>
            </a:r>
          </a:p>
        </p:txBody>
      </p:sp>
      <p:sp>
        <p:nvSpPr>
          <p:cNvPr id="52227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Do</a:t>
            </a:r>
          </a:p>
          <a:p>
            <a:pPr lvl="1"/>
            <a:r>
              <a:rPr lang="en-US" dirty="0" smtClean="0"/>
              <a:t>Use families of color to code related items</a:t>
            </a:r>
          </a:p>
          <a:p>
            <a:pPr lvl="1"/>
            <a:r>
              <a:rPr lang="en-US" dirty="0" smtClean="0"/>
              <a:t>Use a progression of values to code an ordered set (don’t use more than 5 steps if values need to be remembered)</a:t>
            </a:r>
          </a:p>
          <a:p>
            <a:pPr lvl="1"/>
            <a:r>
              <a:rPr lang="en-US" dirty="0" smtClean="0"/>
              <a:t>Color code for accepted use in specific industry: red often means stop, but in power industry means go (electricity flowing), In finance means money being lost…</a:t>
            </a:r>
          </a:p>
          <a:p>
            <a:pPr lvl="1"/>
            <a:r>
              <a:rPr lang="en-US" dirty="0" smtClean="0"/>
              <a:t>Supply a legend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Color Coding (1/2)</a:t>
            </a:r>
          </a:p>
        </p:txBody>
      </p:sp>
      <p:sp>
        <p:nvSpPr>
          <p:cNvPr id="52229" name="Text Box 6"/>
          <p:cNvSpPr txBox="1">
            <a:spLocks noChangeArrowheads="1"/>
          </p:cNvSpPr>
          <p:nvPr/>
        </p:nvSpPr>
        <p:spPr bwMode="auto">
          <a:xfrm>
            <a:off x="3249084" y="4498777"/>
            <a:ext cx="5742516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0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30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30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3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3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200" dirty="0">
                <a:hlinkClick r:id="rId3"/>
              </a:rPr>
              <a:t>http://www.personal.psu.edu/faculty/c/a/cab38/ColorSch/SchHTMLs/CBColorSeq.html</a:t>
            </a:r>
            <a:endParaRPr lang="en-US" sz="1200" dirty="0"/>
          </a:p>
        </p:txBody>
      </p:sp>
      <p:pic>
        <p:nvPicPr>
          <p:cNvPr id="9" name="Content Placeholder 8" descr="Eg04-seq1hue"/>
          <p:cNvPicPr>
            <a:picLocks noGrp="1" noChangeArrowheads="1"/>
          </p:cNvPicPr>
          <p:nvPr>
            <p:ph sz="quarter" idx="10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1" y="1261428"/>
            <a:ext cx="3428999" cy="2310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Color II - 10/23/12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707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229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F354DBD-A4D6-4564-A64B-A99BD952A0A5}" type="slidenum">
              <a:rPr lang="en-US" smtClean="0"/>
              <a:pPr/>
              <a:t>48</a:t>
            </a:fld>
            <a:r>
              <a:rPr lang="en-US" dirty="0"/>
              <a:t> of 53</a:t>
            </a:r>
          </a:p>
        </p:txBody>
      </p:sp>
      <p:sp>
        <p:nvSpPr>
          <p:cNvPr id="53251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Don’t</a:t>
            </a:r>
          </a:p>
          <a:p>
            <a:pPr lvl="1"/>
            <a:r>
              <a:rPr lang="en-US" dirty="0" smtClean="0"/>
              <a:t>Use red and green for important color coding. Many people (10% men) red-green colorblind.</a:t>
            </a:r>
          </a:p>
          <a:p>
            <a:pPr lvl="1"/>
            <a:r>
              <a:rPr lang="en-US" dirty="0" smtClean="0"/>
              <a:t>Use similar shades of green and blue for key differentiation. Often confused by viewers </a:t>
            </a:r>
          </a:p>
          <a:p>
            <a:pPr lvl="1"/>
            <a:r>
              <a:rPr lang="en-US" dirty="0" smtClean="0"/>
              <a:t>Use adjacent small patches of different colors: they will just blend into each other</a:t>
            </a:r>
          </a:p>
          <a:p>
            <a:pPr lvl="1"/>
            <a:r>
              <a:rPr lang="en-US" dirty="0" smtClean="0"/>
              <a:t>Use rainbow/spectral scale for ordinal coding: we have no sense of whether green is more or less than red…</a:t>
            </a:r>
          </a:p>
          <a:p>
            <a:endParaRPr lang="en-US" dirty="0" smtClean="0"/>
          </a:p>
        </p:txBody>
      </p:sp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Color Coding 2/2</a:t>
            </a:r>
          </a:p>
        </p:txBody>
      </p:sp>
      <p:pic>
        <p:nvPicPr>
          <p:cNvPr id="7" name="Content Placeholder 6" descr="Eg06-spectral"/>
          <p:cNvPicPr>
            <a:picLocks noGrp="1" noChangeArrowheads="1"/>
          </p:cNvPicPr>
          <p:nvPr>
            <p:ph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1563" y="1428751"/>
            <a:ext cx="3508092" cy="2357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Color II - 10/23/12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987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434" name="Object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7757120"/>
              </p:ext>
            </p:extLst>
          </p:nvPr>
        </p:nvGraphicFramePr>
        <p:xfrm>
          <a:off x="4800601" y="1028700"/>
          <a:ext cx="3030857" cy="2686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955" name="Image" r:id="rId4" imgW="11225397" imgH="10006349" progId="">
                  <p:embed/>
                </p:oleObj>
              </mc:Choice>
              <mc:Fallback>
                <p:oleObj name="Image" r:id="rId4" imgW="11225397" imgH="10006349" progId="">
                  <p:embed/>
                  <p:pic>
                    <p:nvPicPr>
                      <p:cNvPr id="0" name="Picture 2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00601" y="1028700"/>
                        <a:ext cx="3030857" cy="2686050"/>
                      </a:xfrm>
                      <a:prstGeom prst="rect">
                        <a:avLst/>
                      </a:prstGeom>
                      <a:noFill/>
                      <a:effectLst>
                        <a:outerShdw dist="107763" dir="2700000" algn="ctr" rotWithShape="0">
                          <a:schemeClr val="bg2">
                            <a:alpha val="50000"/>
                          </a:schemeClr>
                        </a:outerShdw>
                      </a:effectLst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43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Too Much Diversity?</a:t>
            </a:r>
          </a:p>
        </p:txBody>
      </p:sp>
      <p:sp>
        <p:nvSpPr>
          <p:cNvPr id="18439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254000" y="3829050"/>
            <a:ext cx="4546600" cy="628651"/>
          </a:xfrm>
        </p:spPr>
        <p:txBody>
          <a:bodyPr/>
          <a:lstStyle/>
          <a:p>
            <a:pPr lvl="1"/>
            <a:r>
              <a:rPr lang="en-US" dirty="0" smtClean="0">
                <a:hlinkClick r:id="rId6"/>
              </a:rPr>
              <a:t>http://www.pluralist.co.uk/</a:t>
            </a:r>
            <a:endParaRPr lang="en-US" dirty="0" smtClean="0"/>
          </a:p>
        </p:txBody>
      </p:sp>
      <p:graphicFrame>
        <p:nvGraphicFramePr>
          <p:cNvPr id="18437" name="Object 8"/>
          <p:cNvGraphicFramePr>
            <a:graphicFrameLocks noGrp="1"/>
          </p:cNvGraphicFramePr>
          <p:nvPr>
            <p:ph sz="quarter" idx="4294967295"/>
            <p:extLst>
              <p:ext uri="{D42A27DB-BD31-4B8C-83A1-F6EECF244321}">
                <p14:modId xmlns:p14="http://schemas.microsoft.com/office/powerpoint/2010/main" val="2266845268"/>
              </p:ext>
            </p:extLst>
          </p:nvPr>
        </p:nvGraphicFramePr>
        <p:xfrm>
          <a:off x="660727" y="1028700"/>
          <a:ext cx="2615873" cy="2716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956" name="Image" r:id="rId7" imgW="10463492" imgH="11047619" progId="">
                  <p:embed/>
                </p:oleObj>
              </mc:Choice>
              <mc:Fallback>
                <p:oleObj name="Image" r:id="rId7" imgW="10463492" imgH="11047619" progId="">
                  <p:embed/>
                  <p:pic>
                    <p:nvPicPr>
                      <p:cNvPr id="0" name="Picture 211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0727" y="1028700"/>
                        <a:ext cx="2615873" cy="2716362"/>
                      </a:xfrm>
                      <a:prstGeom prst="rect">
                        <a:avLst/>
                      </a:prstGeom>
                      <a:noFill/>
                      <a:effectLst>
                        <a:outerShdw dist="107763" dir="2700000" algn="ctr" rotWithShape="0">
                          <a:schemeClr val="bg2">
                            <a:alpha val="50000"/>
                          </a:schemeClr>
                        </a:outerShdw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7467600" y="4800600"/>
            <a:ext cx="1219200" cy="238601"/>
          </a:xfrm>
        </p:spPr>
        <p:txBody>
          <a:bodyPr/>
          <a:lstStyle/>
          <a:p>
            <a:fld id="{AF354DBD-A4D6-4564-A64B-A99BD952A0A5}" type="slidenum">
              <a:rPr lang="en-US" smtClean="0"/>
              <a:pPr/>
              <a:t>49</a:t>
            </a:fld>
            <a:r>
              <a:rPr lang="en-US" dirty="0"/>
              <a:t> of 53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Color II - 10/23/12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633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Dominant_wavelength.png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1422798"/>
            <a:ext cx="2209800" cy="20172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1"/>
          <p:cNvGrpSpPr/>
          <p:nvPr/>
        </p:nvGrpSpPr>
        <p:grpSpPr>
          <a:xfrm>
            <a:off x="5400675" y="216837"/>
            <a:ext cx="3657600" cy="4429124"/>
            <a:chOff x="5618163" y="320676"/>
            <a:chExt cx="3657600" cy="5905500"/>
          </a:xfrm>
        </p:grpSpPr>
        <p:pic>
          <p:nvPicPr>
            <p:cNvPr id="14" name="Picture 13" descr="fig42"/>
            <p:cNvPicPr>
              <a:picLocks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64627" y="1572834"/>
              <a:ext cx="1911136" cy="29864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5" name="Group 14"/>
            <p:cNvGrpSpPr>
              <a:grpSpLocks/>
            </p:cNvGrpSpPr>
            <p:nvPr/>
          </p:nvGrpSpPr>
          <p:grpSpPr bwMode="auto">
            <a:xfrm>
              <a:off x="5618163" y="320676"/>
              <a:ext cx="3381375" cy="1717676"/>
              <a:chOff x="2003" y="538"/>
              <a:chExt cx="2130" cy="1082"/>
            </a:xfrm>
          </p:grpSpPr>
          <p:sp>
            <p:nvSpPr>
              <p:cNvPr id="19" name="Text Box 5"/>
              <p:cNvSpPr txBox="1">
                <a:spLocks noChangeArrowheads="1"/>
              </p:cNvSpPr>
              <p:nvPr/>
            </p:nvSpPr>
            <p:spPr bwMode="auto">
              <a:xfrm>
                <a:off x="2003" y="538"/>
                <a:ext cx="2130" cy="6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30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30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30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30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30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30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30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30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30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pPr eaLnBrk="1" hangingPunct="1"/>
                <a:r>
                  <a:rPr lang="en-US" altLang="zh-TW" sz="1400" dirty="0">
                    <a:latin typeface="+mn-lt"/>
                    <a:ea typeface="新細明體" pitchFamily="18" charset="-120"/>
                  </a:rPr>
                  <a:t>Spectral locus made up of chromaticity coordinates of monochromatic light.  </a:t>
                </a:r>
              </a:p>
              <a:p>
                <a:pPr eaLnBrk="1" hangingPunct="1"/>
                <a:r>
                  <a:rPr lang="en-US" altLang="zh-TW" sz="1400" dirty="0">
                    <a:latin typeface="+mn-lt"/>
                    <a:ea typeface="新細明體" pitchFamily="18" charset="-120"/>
                  </a:rPr>
                  <a:t>Outside locus bounds </a:t>
                </a:r>
                <a:r>
                  <a:rPr lang="en-US" altLang="zh-TW" sz="1400" dirty="0" smtClean="0">
                    <a:latin typeface="+mn-lt"/>
                    <a:ea typeface="新細明體" pitchFamily="18" charset="-120"/>
                  </a:rPr>
                  <a:t>-&gt; not </a:t>
                </a:r>
                <a:r>
                  <a:rPr lang="en-US" altLang="zh-TW" sz="1400" dirty="0">
                    <a:latin typeface="+mn-lt"/>
                    <a:ea typeface="新細明體" pitchFamily="18" charset="-120"/>
                  </a:rPr>
                  <a:t>a visible color.</a:t>
                </a:r>
              </a:p>
            </p:txBody>
          </p:sp>
          <p:sp>
            <p:nvSpPr>
              <p:cNvPr id="20" name="Line 6"/>
              <p:cNvSpPr>
                <a:spLocks noChangeShapeType="1"/>
              </p:cNvSpPr>
              <p:nvPr/>
            </p:nvSpPr>
            <p:spPr bwMode="auto">
              <a:xfrm>
                <a:off x="3251" y="1158"/>
                <a:ext cx="198" cy="46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30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30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30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30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30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30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30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30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30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</p:grpSp>
        <p:grpSp>
          <p:nvGrpSpPr>
            <p:cNvPr id="16" name="Group 15"/>
            <p:cNvGrpSpPr>
              <a:grpSpLocks/>
            </p:cNvGrpSpPr>
            <p:nvPr/>
          </p:nvGrpSpPr>
          <p:grpSpPr bwMode="auto">
            <a:xfrm>
              <a:off x="5803900" y="4171950"/>
              <a:ext cx="3124200" cy="2054226"/>
              <a:chOff x="2312" y="1944"/>
              <a:chExt cx="1968" cy="1294"/>
            </a:xfrm>
          </p:grpSpPr>
          <p:sp>
            <p:nvSpPr>
              <p:cNvPr id="17" name="Text Box 8"/>
              <p:cNvSpPr txBox="1">
                <a:spLocks noChangeArrowheads="1"/>
              </p:cNvSpPr>
              <p:nvPr/>
            </p:nvSpPr>
            <p:spPr bwMode="auto">
              <a:xfrm>
                <a:off x="2312" y="2799"/>
                <a:ext cx="1968" cy="43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30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30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30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30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30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30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30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30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30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pPr eaLnBrk="1" hangingPunct="1"/>
                <a:r>
                  <a:rPr lang="en-US" altLang="zh-TW" sz="1400" dirty="0">
                    <a:latin typeface="+mn-lt"/>
                    <a:ea typeface="新細明體" pitchFamily="18" charset="-120"/>
                  </a:rPr>
                  <a:t>Spectral locus closed by line spanning </a:t>
                </a:r>
                <a:r>
                  <a:rPr lang="en-US" altLang="zh-TW" sz="1400" dirty="0" smtClean="0">
                    <a:latin typeface="+mn-lt"/>
                    <a:ea typeface="新細明體" pitchFamily="18" charset="-120"/>
                  </a:rPr>
                  <a:t>a blue </a:t>
                </a:r>
                <a:r>
                  <a:rPr lang="en-US" altLang="zh-TW" sz="1400" dirty="0">
                    <a:latin typeface="+mn-lt"/>
                    <a:ea typeface="新細明體" pitchFamily="18" charset="-120"/>
                  </a:rPr>
                  <a:t>and </a:t>
                </a:r>
                <a:r>
                  <a:rPr lang="en-US" altLang="zh-TW" sz="1400" dirty="0" smtClean="0">
                    <a:latin typeface="+mn-lt"/>
                    <a:ea typeface="新細明體" pitchFamily="18" charset="-120"/>
                  </a:rPr>
                  <a:t>a red</a:t>
                </a:r>
                <a:endParaRPr lang="en-US" altLang="zh-TW" sz="1400" dirty="0">
                  <a:latin typeface="+mn-lt"/>
                  <a:ea typeface="新細明體" pitchFamily="18" charset="-120"/>
                </a:endParaRPr>
              </a:p>
            </p:txBody>
          </p:sp>
          <p:sp>
            <p:nvSpPr>
              <p:cNvPr id="18" name="Line 9"/>
              <p:cNvSpPr>
                <a:spLocks noChangeShapeType="1"/>
              </p:cNvSpPr>
              <p:nvPr/>
            </p:nvSpPr>
            <p:spPr bwMode="auto">
              <a:xfrm flipV="1">
                <a:off x="2981" y="1944"/>
                <a:ext cx="916" cy="93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30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30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30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30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30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30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30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30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30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</p:grpSp>
      </p:grpSp>
      <p:sp>
        <p:nvSpPr>
          <p:cNvPr id="25606" name="Rectangle 10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smtClean="0"/>
              <a:t>CIE Chromaticity Diagram</a:t>
            </a:r>
            <a:endParaRPr lang="zh-TW" altLang="en-US" smtClean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F354DBD-A4D6-4564-A64B-A99BD952A0A5}" type="slidenum">
              <a:rPr lang="en-US" smtClean="0"/>
              <a:pPr/>
              <a:t>5</a:t>
            </a:fld>
            <a:r>
              <a:rPr lang="en-US" dirty="0"/>
              <a:t> of 53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Color II - 10/23/12</a:t>
            </a:r>
            <a:endParaRPr lang="en-US"/>
          </a:p>
        </p:txBody>
      </p:sp>
      <p:sp>
        <p:nvSpPr>
          <p:cNvPr id="392194" name="Rectangle 2"/>
          <p:cNvSpPr>
            <a:spLocks noGrp="1" noChangeArrowheads="1"/>
          </p:cNvSpPr>
          <p:nvPr>
            <p:ph sz="quarter" idx="1"/>
          </p:nvPr>
        </p:nvSpPr>
        <p:spPr>
          <a:xfrm>
            <a:off x="228600" y="971550"/>
            <a:ext cx="5105400" cy="3829050"/>
          </a:xfrm>
        </p:spPr>
        <p:txBody>
          <a:bodyPr>
            <a:normAutofit fontScale="85000" lnSpcReduction="20000"/>
          </a:bodyPr>
          <a:lstStyle/>
          <a:p>
            <a:r>
              <a:rPr lang="en-US" altLang="zh-TW" dirty="0" smtClean="0"/>
              <a:t>CIE chromaticity diagram is projection onto (X, Y) plane of X + Y + Z = 1 plane</a:t>
            </a:r>
            <a:r>
              <a:rPr lang="en-US" altLang="zh-TW" sz="900" dirty="0" smtClean="0"/>
              <a:t/>
            </a:r>
            <a:br>
              <a:rPr lang="en-US" altLang="zh-TW" sz="900" dirty="0" smtClean="0"/>
            </a:br>
            <a:endParaRPr lang="en-US" altLang="zh-TW" sz="900" dirty="0" smtClean="0"/>
          </a:p>
          <a:p>
            <a:r>
              <a:rPr lang="en-US" altLang="zh-TW" dirty="0" smtClean="0"/>
              <a:t>Plots x, y for all visible chromaticity values</a:t>
            </a:r>
          </a:p>
          <a:p>
            <a:pPr lvl="1"/>
            <a:r>
              <a:rPr lang="en-US" altLang="zh-TW" dirty="0" smtClean="0"/>
              <a:t>colors with same chromaticity map into same point regardless of luminance</a:t>
            </a:r>
          </a:p>
          <a:p>
            <a:pPr lvl="1"/>
            <a:r>
              <a:rPr lang="en-US" altLang="zh-TW" dirty="0"/>
              <a:t>s</a:t>
            </a:r>
            <a:r>
              <a:rPr lang="en-US" altLang="zh-TW" dirty="0" smtClean="0"/>
              <a:t>pectrally pure, monochromatic colors on curve</a:t>
            </a:r>
          </a:p>
          <a:p>
            <a:pPr lvl="1"/>
            <a:r>
              <a:rPr lang="en-US" altLang="zh-TW" dirty="0"/>
              <a:t>p</a:t>
            </a:r>
            <a:r>
              <a:rPr lang="en-US" altLang="zh-TW" dirty="0" smtClean="0"/>
              <a:t>oints on a line are non-spectral, a mix of two monochromatic colors (e.g., “violet” and “red”)</a:t>
            </a:r>
          </a:p>
          <a:p>
            <a:pPr lvl="1"/>
            <a:r>
              <a:rPr lang="en-US" altLang="zh-TW" dirty="0" smtClean="0"/>
              <a:t>colors that are luminance-related are not shown</a:t>
            </a:r>
          </a:p>
          <a:p>
            <a:pPr lvl="2"/>
            <a:r>
              <a:rPr lang="en-US" altLang="zh-TW" dirty="0" smtClean="0"/>
              <a:t>e.g., brown = orange-red chromaticity at low luminance</a:t>
            </a:r>
          </a:p>
          <a:p>
            <a:pPr lvl="1"/>
            <a:r>
              <a:rPr lang="en-US" altLang="zh-TW" dirty="0" smtClean="0"/>
              <a:t>infinite number of planes that project onto (X + Y + Z = 1) plane, whose colors all differ; NOT a full color palette!</a:t>
            </a:r>
          </a:p>
          <a:p>
            <a:pPr lvl="1"/>
            <a:r>
              <a:rPr lang="en-US" altLang="zh-TW" dirty="0" smtClean="0"/>
              <a:t>illuminant C: near (but not at) x = y = z = 1/3; close to daylight</a:t>
            </a:r>
          </a:p>
        </p:txBody>
      </p:sp>
    </p:spTree>
    <p:extLst>
      <p:ext uri="{BB962C8B-B14F-4D97-AF65-F5344CB8AC3E}">
        <p14:creationId xmlns:p14="http://schemas.microsoft.com/office/powerpoint/2010/main" val="599592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1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1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1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1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19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19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19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19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19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514350"/>
            <a:ext cx="8229600" cy="549176"/>
          </a:xfrm>
        </p:spPr>
        <p:txBody>
          <a:bodyPr/>
          <a:lstStyle/>
          <a:p>
            <a:r>
              <a:rPr lang="en-US" dirty="0" smtClean="0"/>
              <a:t>Saturation—Not Easiest Choice for a Background…</a:t>
            </a: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>
          <a:xfrm>
            <a:off x="228600" y="3562350"/>
            <a:ext cx="8839200" cy="40005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 3"/>
              <a:buNone/>
            </a:pPr>
            <a:r>
              <a:rPr lang="en-US" sz="1600" dirty="0" smtClean="0">
                <a:hlinkClick r:id="rId4"/>
              </a:rPr>
              <a:t>http://www.angelfire.com/or/cybergirls/music.html</a:t>
            </a:r>
            <a:endParaRPr lang="en-US" sz="1600" dirty="0" smtClean="0"/>
          </a:p>
        </p:txBody>
      </p:sp>
      <p:graphicFrame>
        <p:nvGraphicFramePr>
          <p:cNvPr id="11" name="Object 7"/>
          <p:cNvGraphicFramePr>
            <a:graphicFrameLocks noGrp="1"/>
          </p:cNvGraphicFramePr>
          <p:nvPr>
            <p:ph sz="quarter" idx="3"/>
            <p:extLst>
              <p:ext uri="{D42A27DB-BD31-4B8C-83A1-F6EECF244321}">
                <p14:modId xmlns:p14="http://schemas.microsoft.com/office/powerpoint/2010/main" val="3478721292"/>
              </p:ext>
            </p:extLst>
          </p:nvPr>
        </p:nvGraphicFramePr>
        <p:xfrm>
          <a:off x="2472200" y="1371600"/>
          <a:ext cx="4352000" cy="2114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837" name="Image" r:id="rId5" imgW="10361905" imgH="4977778" progId="">
                  <p:embed/>
                </p:oleObj>
              </mc:Choice>
              <mc:Fallback>
                <p:oleObj name="Image" r:id="rId5" imgW="10361905" imgH="4977778" progId="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72200" y="1371600"/>
                        <a:ext cx="4352000" cy="21145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7467600" y="4800600"/>
            <a:ext cx="1219200" cy="238601"/>
          </a:xfrm>
        </p:spPr>
        <p:txBody>
          <a:bodyPr/>
          <a:lstStyle/>
          <a:p>
            <a:fld id="{AF354DBD-A4D6-4564-A64B-A99BD952A0A5}" type="slidenum">
              <a:rPr lang="en-US" smtClean="0"/>
              <a:pPr/>
              <a:t>50</a:t>
            </a:fld>
            <a:r>
              <a:rPr lang="en-US" dirty="0"/>
              <a:t> of 53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Color II - 10/23/12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78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4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457200" y="971550"/>
            <a:ext cx="3657600" cy="5143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hlinkClick r:id="rId4"/>
              </a:rPr>
              <a:t>http://www.dokimos.org/ajff/</a:t>
            </a:r>
            <a:endParaRPr lang="en-US" dirty="0" smtClean="0"/>
          </a:p>
        </p:txBody>
      </p:sp>
      <p:sp>
        <p:nvSpPr>
          <p:cNvPr id="20483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No Comment Needed</a:t>
            </a:r>
          </a:p>
        </p:txBody>
      </p:sp>
      <p:graphicFrame>
        <p:nvGraphicFramePr>
          <p:cNvPr id="20482" name="Objec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30493400"/>
              </p:ext>
            </p:extLst>
          </p:nvPr>
        </p:nvGraphicFramePr>
        <p:xfrm>
          <a:off x="5334000" y="404936"/>
          <a:ext cx="3276600" cy="40775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95" name="Image" r:id="rId5" imgW="8673016" imgH="10857143" progId="">
                  <p:embed/>
                </p:oleObj>
              </mc:Choice>
              <mc:Fallback>
                <p:oleObj name="Image" r:id="rId5" imgW="8673016" imgH="10857143" progId="">
                  <p:embed/>
                  <p:pic>
                    <p:nvPicPr>
                      <p:cNvPr id="0" name="Picture 6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0" y="404936"/>
                        <a:ext cx="3276600" cy="4077579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7467600" y="4800600"/>
            <a:ext cx="1219200" cy="238601"/>
          </a:xfrm>
        </p:spPr>
        <p:txBody>
          <a:bodyPr/>
          <a:lstStyle/>
          <a:p>
            <a:fld id="{AF354DBD-A4D6-4564-A64B-A99BD952A0A5}" type="slidenum">
              <a:rPr lang="en-US" smtClean="0"/>
              <a:pPr/>
              <a:t>51</a:t>
            </a:fld>
            <a:r>
              <a:rPr lang="en-US" dirty="0"/>
              <a:t> of 53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Color II - 10/23/12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2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800100"/>
            <a:ext cx="8458200" cy="4114800"/>
          </a:xfrm>
        </p:spPr>
        <p:txBody>
          <a:bodyPr>
            <a:normAutofit fontScale="70000" lnSpcReduction="20000"/>
          </a:bodyPr>
          <a:lstStyle/>
          <a:p>
            <a:r>
              <a:rPr lang="en-US" sz="2100" dirty="0" smtClean="0"/>
              <a:t>Eyes are sensitive to an infinite variety of spectral hues in a light distribution, but colors are described with &lt; infinite number of parameters</a:t>
            </a:r>
          </a:p>
          <a:p>
            <a:pPr lvl="1"/>
            <a:r>
              <a:rPr lang="en-US" sz="1900" dirty="0" smtClean="0"/>
              <a:t>for CG we chose an appropriate space formed by 3 primaries as a good approximation, many simple rendering algorithms compute those 3 channels independently.  </a:t>
            </a:r>
          </a:p>
          <a:p>
            <a:pPr lvl="1"/>
            <a:r>
              <a:rPr lang="en-US" sz="1900" dirty="0" smtClean="0"/>
              <a:t>to be physically-based, would have to account for all wavelengths, deal with distributions of incoming, reflected, absorbed, and refracted light.</a:t>
            </a:r>
            <a:endParaRPr lang="en-US" sz="900" dirty="0" smtClean="0"/>
          </a:p>
          <a:p>
            <a:r>
              <a:rPr lang="en-US" sz="2100" dirty="0" smtClean="0"/>
              <a:t>The physics of energy interacting with environments as interpreted by the human visual system (retina, brain) with its many levels of processing, plus mathematical representations allows us to name, generate/render and manipulate colors</a:t>
            </a:r>
            <a:r>
              <a:rPr lang="en-US" dirty="0" smtClean="0"/>
              <a:t> </a:t>
            </a:r>
            <a:endParaRPr lang="en-US" sz="900" dirty="0" smtClean="0"/>
          </a:p>
          <a:p>
            <a:r>
              <a:rPr lang="en-US" sz="2100" dirty="0" smtClean="0"/>
              <a:t>Still many things not understood in color perception</a:t>
            </a:r>
            <a:endParaRPr lang="en-US" sz="900" dirty="0" smtClean="0"/>
          </a:p>
          <a:p>
            <a:r>
              <a:rPr lang="en-US" sz="2100" dirty="0" smtClean="0"/>
              <a:t>Color </a:t>
            </a:r>
            <a:r>
              <a:rPr lang="en-US" sz="2100" dirty="0" err="1" smtClean="0"/>
              <a:t>gamuts</a:t>
            </a:r>
            <a:r>
              <a:rPr lang="en-US" sz="2100" dirty="0" smtClean="0"/>
              <a:t> are different on all devices</a:t>
            </a:r>
            <a:endParaRPr lang="en-US" sz="900" dirty="0" smtClean="0"/>
          </a:p>
          <a:p>
            <a:r>
              <a:rPr lang="en-US" sz="2100" dirty="0" smtClean="0"/>
              <a:t>No fixed rules for color use, but </a:t>
            </a:r>
          </a:p>
          <a:p>
            <a:pPr lvl="1"/>
            <a:r>
              <a:rPr lang="en-US" sz="1900" dirty="0" smtClean="0"/>
              <a:t>respect perceptual effects</a:t>
            </a:r>
          </a:p>
          <a:p>
            <a:pPr lvl="1"/>
            <a:r>
              <a:rPr lang="en-US" sz="1900" dirty="0" smtClean="0"/>
              <a:t>think about role of color</a:t>
            </a:r>
            <a:r>
              <a:rPr lang="en-US" dirty="0" smtClean="0"/>
              <a:t>	</a:t>
            </a:r>
          </a:p>
          <a:p>
            <a:pPr lvl="2"/>
            <a:r>
              <a:rPr lang="en-US" dirty="0"/>
              <a:t>a</a:t>
            </a:r>
            <a:r>
              <a:rPr lang="en-US" dirty="0" smtClean="0"/>
              <a:t>esthetic</a:t>
            </a:r>
          </a:p>
          <a:p>
            <a:pPr lvl="2"/>
            <a:r>
              <a:rPr lang="en-US" dirty="0"/>
              <a:t>c</a:t>
            </a:r>
            <a:r>
              <a:rPr lang="en-US" dirty="0" smtClean="0"/>
              <a:t>oding data</a:t>
            </a:r>
          </a:p>
          <a:p>
            <a:pPr lvl="2"/>
            <a:r>
              <a:rPr lang="en-US" dirty="0"/>
              <a:t>c</a:t>
            </a:r>
            <a:r>
              <a:rPr lang="en-US" dirty="0" smtClean="0"/>
              <a:t>ulturally accepted function</a:t>
            </a:r>
          </a:p>
          <a:p>
            <a:pPr lvl="1"/>
            <a:r>
              <a:rPr lang="en-US" sz="1900" dirty="0" smtClean="0"/>
              <a:t>When in doubt, use less color, not more</a:t>
            </a:r>
          </a:p>
          <a:p>
            <a:pPr lvl="1">
              <a:buNone/>
            </a:pPr>
            <a:r>
              <a:rPr lang="en-US" dirty="0" smtClean="0"/>
              <a:t>       </a:t>
            </a:r>
          </a:p>
          <a:p>
            <a:endParaRPr lang="en-US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F354DBD-A4D6-4564-A64B-A99BD952A0A5}" type="slidenum">
              <a:rPr lang="en-US" smtClean="0"/>
              <a:pPr/>
              <a:t>52</a:t>
            </a:fld>
            <a:r>
              <a:rPr lang="en-US" dirty="0"/>
              <a:t> of 53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47675" y="390525"/>
            <a:ext cx="8229600" cy="45720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A50021"/>
                </a:solidFill>
              </a:rPr>
              <a:t>Take Away </a:t>
            </a:r>
            <a:r>
              <a:rPr lang="en-US" dirty="0" smtClean="0">
                <a:solidFill>
                  <a:srgbClr val="A50021"/>
                </a:solidFill>
              </a:rPr>
              <a:t>Ideas</a:t>
            </a:r>
            <a:endParaRPr lang="en-US" dirty="0"/>
          </a:p>
        </p:txBody>
      </p:sp>
      <p:sp>
        <p:nvSpPr>
          <p:cNvPr id="121862" name="Text Box 6"/>
          <p:cNvSpPr txBox="1">
            <a:spLocks noChangeArrowheads="1"/>
          </p:cNvSpPr>
          <p:nvPr/>
        </p:nvSpPr>
        <p:spPr bwMode="auto">
          <a:xfrm>
            <a:off x="4343400" y="4146761"/>
            <a:ext cx="44196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20000"/>
              </a:spcBef>
              <a:defRPr/>
            </a:pPr>
            <a:r>
              <a:rPr lang="en-US" sz="1400" dirty="0" smtClean="0">
                <a:latin typeface="+mn-lt"/>
                <a:ea typeface="PMingLiU-ExtB" pitchFamily="18" charset="-120"/>
              </a:rPr>
              <a:t>To learn more </a:t>
            </a:r>
            <a:r>
              <a:rPr lang="en-US" sz="1400" dirty="0">
                <a:latin typeface="+mn-lt"/>
                <a:ea typeface="PMingLiU-ExtB" pitchFamily="18" charset="-120"/>
              </a:rPr>
              <a:t>about </a:t>
            </a:r>
            <a:r>
              <a:rPr lang="en-US" sz="1400" dirty="0" smtClean="0">
                <a:latin typeface="+mn-lt"/>
                <a:ea typeface="PMingLiU-ExtB" pitchFamily="18" charset="-120"/>
              </a:rPr>
              <a:t>color use, </a:t>
            </a:r>
            <a:r>
              <a:rPr lang="en-US" sz="1400" dirty="0">
                <a:latin typeface="+mn-lt"/>
                <a:ea typeface="PMingLiU-ExtB" pitchFamily="18" charset="-120"/>
              </a:rPr>
              <a:t>check out Anne Morgan </a:t>
            </a:r>
            <a:r>
              <a:rPr lang="en-US" sz="1400" dirty="0" err="1">
                <a:latin typeface="+mn-lt"/>
                <a:ea typeface="PMingLiU-ExtB" pitchFamily="18" charset="-120"/>
              </a:rPr>
              <a:t>Spalter’s</a:t>
            </a:r>
            <a:r>
              <a:rPr lang="en-US" sz="1400" dirty="0">
                <a:latin typeface="+mn-lt"/>
                <a:ea typeface="PMingLiU-ExtB" pitchFamily="18" charset="-120"/>
              </a:rPr>
              <a:t> book, </a:t>
            </a:r>
            <a:r>
              <a:rPr lang="en-US" sz="1400" u="sng" dirty="0">
                <a:latin typeface="+mn-lt"/>
                <a:ea typeface="PMingLiU-ExtB" pitchFamily="18" charset="-120"/>
              </a:rPr>
              <a:t>The Computer in the Visual </a:t>
            </a:r>
            <a:r>
              <a:rPr lang="en-US" sz="1400" u="sng" dirty="0" smtClean="0">
                <a:latin typeface="+mn-lt"/>
                <a:ea typeface="PMingLiU-ExtB" pitchFamily="18" charset="-120"/>
              </a:rPr>
              <a:t>Arts</a:t>
            </a:r>
            <a:r>
              <a:rPr lang="en-US" sz="1400" dirty="0" smtClean="0">
                <a:latin typeface="+mn-lt"/>
                <a:ea typeface="PMingLiU-ExtB" pitchFamily="18" charset="-120"/>
              </a:rPr>
              <a:t> </a:t>
            </a:r>
            <a:endParaRPr lang="en-US" sz="1400" dirty="0">
              <a:latin typeface="+mn-lt"/>
              <a:ea typeface="PMingLiU-ExtB" pitchFamily="18" charset="-120"/>
            </a:endParaRPr>
          </a:p>
        </p:txBody>
      </p:sp>
      <p:pic>
        <p:nvPicPr>
          <p:cNvPr id="11" name="Picture 10" descr="0201386003"/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1" y="2495550"/>
            <a:ext cx="1311021" cy="16743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Color II - 10/23/12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266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5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5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5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5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5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5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/>
          <p:cNvSpPr>
            <a:spLocks noGrp="1"/>
          </p:cNvSpPr>
          <p:nvPr>
            <p:ph sz="quarter" idx="1"/>
          </p:nvPr>
        </p:nvSpPr>
        <p:spPr>
          <a:xfrm>
            <a:off x="457200" y="971550"/>
            <a:ext cx="8229600" cy="360045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For more on color, check out the following web sites:</a:t>
            </a:r>
          </a:p>
          <a:p>
            <a:r>
              <a:rPr lang="en-US" dirty="0" smtClean="0"/>
              <a:t>Color Matters</a:t>
            </a:r>
          </a:p>
          <a:p>
            <a:pPr lvl="1"/>
            <a:r>
              <a:rPr lang="en-US" dirty="0" smtClean="0">
                <a:hlinkClick r:id="rId3"/>
              </a:rPr>
              <a:t>http://www.colormatters.com</a:t>
            </a:r>
            <a:endParaRPr lang="en-US" dirty="0" smtClean="0"/>
          </a:p>
          <a:p>
            <a:r>
              <a:rPr lang="en-US" dirty="0" smtClean="0"/>
              <a:t>Educational Color Applets</a:t>
            </a:r>
          </a:p>
          <a:p>
            <a:pPr lvl="1"/>
            <a:r>
              <a:rPr lang="en-US" dirty="0" smtClean="0">
                <a:hlinkClick r:id="rId4"/>
              </a:rPr>
              <a:t>http://www.cs.rit.edu/~ncs/color/</a:t>
            </a:r>
            <a:endParaRPr lang="en-US" dirty="0" smtClean="0"/>
          </a:p>
          <a:p>
            <a:pPr lvl="1"/>
            <a:r>
              <a:rPr lang="en-US" dirty="0" smtClean="0"/>
              <a:t>Color glossary: http://www.cs.rit.edu/~ncs/color/glossary.htm</a:t>
            </a:r>
          </a:p>
          <a:p>
            <a:r>
              <a:rPr lang="en-US" dirty="0" smtClean="0"/>
              <a:t>Online book on color</a:t>
            </a:r>
          </a:p>
          <a:p>
            <a:pPr lvl="1"/>
            <a:r>
              <a:rPr lang="en-US" dirty="0" smtClean="0">
                <a:hlinkClick r:id="rId5"/>
              </a:rPr>
              <a:t>http://www.colorvoodoo.com/cvoodoo4.html</a:t>
            </a:r>
            <a:endParaRPr lang="en-US" dirty="0" smtClean="0"/>
          </a:p>
          <a:p>
            <a:r>
              <a:rPr lang="en-US" dirty="0" smtClean="0"/>
              <a:t>Map Coloring</a:t>
            </a:r>
          </a:p>
          <a:p>
            <a:pPr lvl="1"/>
            <a:r>
              <a:rPr lang="en-US" dirty="0" smtClean="0">
                <a:hlinkClick r:id="rId6"/>
              </a:rPr>
              <a:t>http://www.personal.psu.edu/faculty/c/a/cab38/</a:t>
            </a:r>
            <a:endParaRPr lang="en-US" dirty="0" smtClean="0"/>
          </a:p>
          <a:p>
            <a:r>
              <a:rPr lang="en-US" dirty="0" smtClean="0"/>
              <a:t>Get your own color cube!!!</a:t>
            </a:r>
          </a:p>
          <a:p>
            <a:pPr lvl="1"/>
            <a:r>
              <a:rPr lang="en-US" dirty="0" smtClean="0">
                <a:hlinkClick r:id="rId7"/>
              </a:rPr>
              <a:t>http://www.colorcube.com/intro.htm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F354DBD-A4D6-4564-A64B-A99BD952A0A5}" type="slidenum">
              <a:rPr lang="en-US" smtClean="0"/>
              <a:pPr/>
              <a:t>53</a:t>
            </a:fld>
            <a:r>
              <a:rPr lang="en-US" dirty="0"/>
              <a:t> of 53</a:t>
            </a:r>
          </a:p>
        </p:txBody>
      </p:sp>
      <p:sp>
        <p:nvSpPr>
          <p:cNvPr id="19" name="Title 18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A50021"/>
                </a:solidFill>
              </a:rPr>
              <a:t>For More </a:t>
            </a:r>
            <a:r>
              <a:rPr lang="en-US" dirty="0" smtClean="0">
                <a:solidFill>
                  <a:srgbClr val="A50021"/>
                </a:solidFill>
              </a:rPr>
              <a:t>Information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Color II - 10/23/12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553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ominant_wavelength.png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1124133"/>
            <a:ext cx="3352800" cy="32002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9426" name="Rectangle 2"/>
          <p:cNvSpPr>
            <a:spLocks noGrp="1" noChangeArrowheads="1"/>
          </p:cNvSpPr>
          <p:nvPr>
            <p:ph sz="quarter" idx="1"/>
          </p:nvPr>
        </p:nvSpPr>
        <p:spPr>
          <a:xfrm>
            <a:off x="228600" y="1085850"/>
            <a:ext cx="4419600" cy="3600450"/>
          </a:xfrm>
        </p:spPr>
        <p:txBody>
          <a:bodyPr>
            <a:normAutofit/>
          </a:bodyPr>
          <a:lstStyle/>
          <a:p>
            <a:r>
              <a:rPr lang="en-US" dirty="0" smtClean="0"/>
              <a:t>X is a non-spectral (i.e., non-monochromatic) color : a mixture of white and  dominant wavelength indicated by where  line from C through  point hits spectral locus</a:t>
            </a:r>
          </a:p>
          <a:p>
            <a:r>
              <a:rPr lang="en-US" dirty="0" smtClean="0"/>
              <a:t>Excitation Purity : difference from  illuminant's C relative to furthest point on chromaticity diagram with same hue - how pure (saturated) color is </a:t>
            </a:r>
            <a:br>
              <a:rPr lang="en-US" dirty="0" smtClean="0"/>
            </a:b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A50021"/>
                </a:solidFill>
                <a:latin typeface="Arial" charset="0"/>
              </a:rPr>
              <a:t>Hue and </a:t>
            </a:r>
            <a:r>
              <a:rPr lang="en-US" dirty="0">
                <a:solidFill>
                  <a:srgbClr val="A50021"/>
                </a:solidFill>
                <a:latin typeface="Arial" charset="0"/>
              </a:rPr>
              <a:t>Dominant </a:t>
            </a:r>
            <a:r>
              <a:rPr lang="en-US" dirty="0" smtClean="0">
                <a:solidFill>
                  <a:srgbClr val="A50021"/>
                </a:solidFill>
                <a:latin typeface="Arial" charset="0"/>
              </a:rPr>
              <a:t>Wavelength seen Geometrically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F354DBD-A4D6-4564-A64B-A99BD952A0A5}" type="slidenum">
              <a:rPr lang="en-US" smtClean="0"/>
              <a:pPr/>
              <a:t>6</a:t>
            </a:fld>
            <a:r>
              <a:rPr lang="en-US" dirty="0"/>
              <a:t> of 53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Color II - 10/23/12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188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4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4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9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971550"/>
            <a:ext cx="4419600" cy="3886200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Measure dominant wavelength and excitation purity of any color:</a:t>
            </a:r>
          </a:p>
          <a:p>
            <a:pPr lvl="1"/>
            <a:r>
              <a:rPr lang="en-US" dirty="0" smtClean="0"/>
              <a:t>Especially useful because color can be specified even when it can’t be accurately displayed on RGB monitor or printed, etc.</a:t>
            </a:r>
          </a:p>
          <a:p>
            <a:r>
              <a:rPr lang="en-US" dirty="0" smtClean="0"/>
              <a:t>Matched color is at point A</a:t>
            </a:r>
          </a:p>
          <a:p>
            <a:pPr lvl="1"/>
            <a:r>
              <a:rPr lang="en-US" dirty="0" smtClean="0"/>
              <a:t>B is a spectral color defined by the dominant wavelength</a:t>
            </a:r>
          </a:p>
          <a:p>
            <a:pPr lvl="1"/>
            <a:r>
              <a:rPr lang="en-US" dirty="0" smtClean="0"/>
              <a:t>Mixture of two colors always on line between them =&gt;  A = </a:t>
            </a:r>
            <a:r>
              <a:rPr lang="en-US" dirty="0" err="1" smtClean="0"/>
              <a:t>tC</a:t>
            </a:r>
            <a:r>
              <a:rPr lang="en-US" dirty="0" smtClean="0"/>
              <a:t> + (1– t)B  where B is a spectral color and t measures distance from B to C</a:t>
            </a:r>
          </a:p>
          <a:p>
            <a:pPr lvl="1"/>
            <a:r>
              <a:rPr lang="en-US" dirty="0" smtClean="0"/>
              <a:t>ratio AC/BC is excitation purity of A</a:t>
            </a:r>
          </a:p>
          <a:p>
            <a:pPr lvl="1"/>
            <a:r>
              <a:rPr lang="en-US" dirty="0" smtClean="0"/>
              <a:t>NB:  this is a more accurate “polar coordinate system” than circular color pickers</a:t>
            </a:r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27650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Using the Chromaticity Diagram</a:t>
            </a:r>
          </a:p>
        </p:txBody>
      </p:sp>
      <p:pic>
        <p:nvPicPr>
          <p:cNvPr id="7" name="Picture 6" descr="fig44"/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1" y="1123950"/>
            <a:ext cx="2895599" cy="31309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F354DBD-A4D6-4564-A64B-A99BD952A0A5}" type="slidenum">
              <a:rPr lang="en-US" smtClean="0"/>
              <a:pPr/>
              <a:t>7</a:t>
            </a:fld>
            <a:r>
              <a:rPr lang="en-US" dirty="0"/>
              <a:t> of 53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Color II - 10/23/12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34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450" name="Rectangle 2"/>
          <p:cNvSpPr>
            <a:spLocks noGrp="1" noChangeArrowheads="1"/>
          </p:cNvSpPr>
          <p:nvPr>
            <p:ph sz="quarter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Colors add linearly in CIE: All mixtures of I and J lie on  line connecting them</a:t>
            </a:r>
          </a:p>
          <a:p>
            <a:r>
              <a:rPr lang="en-US" dirty="0" smtClean="0"/>
              <a:t>Thus, all possible mixtures of I, J and any third color, K, (or additional colors) lie within their convex hull, the </a:t>
            </a:r>
            <a:r>
              <a:rPr lang="en-US" dirty="0" smtClean="0">
                <a:solidFill>
                  <a:srgbClr val="C00000"/>
                </a:solidFill>
              </a:rPr>
              <a:t>color gamut</a:t>
            </a:r>
            <a:endParaRPr lang="en-US" dirty="0" smtClean="0"/>
          </a:p>
          <a:p>
            <a:r>
              <a:rPr lang="en-US" dirty="0" smtClean="0"/>
              <a:t>Also, no finite number of primaries can include all visible colors because  hull is smaller than perimeter of  diagram</a:t>
            </a:r>
          </a:p>
          <a:p>
            <a:r>
              <a:rPr lang="en-US" dirty="0" smtClean="0"/>
              <a:t>DEMO: </a:t>
            </a:r>
            <a:r>
              <a:rPr lang="en-US" dirty="0" smtClean="0">
                <a:hlinkClick r:id="rId3"/>
              </a:rPr>
              <a:t>http://www.cs.rit.edu/~ncs/color/a_chroma.html</a:t>
            </a:r>
            <a:endParaRPr lang="en-US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A50021"/>
                </a:solidFill>
                <a:latin typeface="Arial" charset="0"/>
              </a:rPr>
              <a:t>Color </a:t>
            </a:r>
            <a:r>
              <a:rPr lang="en-US" dirty="0" smtClean="0">
                <a:solidFill>
                  <a:srgbClr val="A50021"/>
                </a:solidFill>
                <a:latin typeface="Arial" charset="0"/>
              </a:rPr>
              <a:t>Mixing/Color </a:t>
            </a:r>
            <a:r>
              <a:rPr lang="en-US" dirty="0" err="1" smtClean="0">
                <a:solidFill>
                  <a:srgbClr val="A50021"/>
                </a:solidFill>
                <a:latin typeface="Arial" charset="0"/>
              </a:rPr>
              <a:t>Gamuts</a:t>
            </a:r>
            <a:r>
              <a:rPr lang="en-US" dirty="0" smtClean="0">
                <a:solidFill>
                  <a:srgbClr val="A50021"/>
                </a:solidFill>
                <a:latin typeface="Arial" charset="0"/>
              </a:rPr>
              <a:t> (1/2)</a:t>
            </a:r>
            <a:endParaRPr lang="en-US" dirty="0"/>
          </a:p>
        </p:txBody>
      </p:sp>
      <p:pic>
        <p:nvPicPr>
          <p:cNvPr id="7" name="Picture 6" descr="fig46"/>
          <p:cNvPicPr>
            <a:picLocks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1221391"/>
            <a:ext cx="2819400" cy="3026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F354DBD-A4D6-4564-A64B-A99BD952A0A5}" type="slidenum">
              <a:rPr lang="en-US" smtClean="0"/>
              <a:pPr/>
              <a:t>8</a:t>
            </a:fld>
            <a:r>
              <a:rPr lang="en-US" dirty="0"/>
              <a:t> of 53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Color II - 10/23/12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782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4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4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4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4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fig50"/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9075" y="1962150"/>
            <a:ext cx="2672925" cy="2590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Smallness of print gamut with respect to color monitor gamut means faithful reproduction by printing must use reduced gamut of colors on monitor 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spcBef>
                <a:spcPct val="50000"/>
              </a:spcBef>
            </a:pPr>
            <a:r>
              <a:rPr lang="en-US" dirty="0">
                <a:solidFill>
                  <a:srgbClr val="A50021"/>
                </a:solidFill>
                <a:latin typeface="Arial" charset="0"/>
              </a:rPr>
              <a:t>Color </a:t>
            </a:r>
            <a:r>
              <a:rPr lang="en-US" dirty="0" smtClean="0">
                <a:solidFill>
                  <a:srgbClr val="A50021"/>
                </a:solidFill>
                <a:latin typeface="Arial" charset="0"/>
              </a:rPr>
              <a:t>Mixing/Color </a:t>
            </a:r>
            <a:r>
              <a:rPr lang="en-US" dirty="0" err="1" smtClean="0">
                <a:solidFill>
                  <a:srgbClr val="A50021"/>
                </a:solidFill>
                <a:latin typeface="Arial" charset="0"/>
              </a:rPr>
              <a:t>Gamuts</a:t>
            </a:r>
            <a:r>
              <a:rPr lang="en-US" dirty="0" smtClean="0">
                <a:solidFill>
                  <a:srgbClr val="A50021"/>
                </a:solidFill>
                <a:latin typeface="Arial" charset="0"/>
              </a:rPr>
              <a:t> </a:t>
            </a:r>
            <a:r>
              <a:rPr lang="en-US" dirty="0">
                <a:solidFill>
                  <a:srgbClr val="A50021"/>
                </a:solidFill>
                <a:latin typeface="Arial" charset="0"/>
              </a:rPr>
              <a:t>(2/2)</a:t>
            </a:r>
          </a:p>
        </p:txBody>
      </p:sp>
      <p:pic>
        <p:nvPicPr>
          <p:cNvPr id="12" name="Picture 11" descr="03"/>
          <p:cNvPicPr>
            <a:picLocks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1684" y="1962150"/>
            <a:ext cx="3163032" cy="15876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 Box 6"/>
          <p:cNvSpPr txBox="1">
            <a:spLocks noChangeArrowheads="1"/>
          </p:cNvSpPr>
          <p:nvPr/>
        </p:nvSpPr>
        <p:spPr bwMode="auto">
          <a:xfrm>
            <a:off x="4953000" y="3638550"/>
            <a:ext cx="365760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30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30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30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30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200" dirty="0">
                <a:latin typeface="Arial" charset="0"/>
              </a:rPr>
              <a:t>Left: gamut of </a:t>
            </a:r>
            <a:r>
              <a:rPr lang="en-US" sz="1200" dirty="0" smtClean="0">
                <a:latin typeface="Arial" charset="0"/>
              </a:rPr>
              <a:t>printer      Right</a:t>
            </a:r>
            <a:r>
              <a:rPr lang="en-US" sz="1200" dirty="0">
                <a:latin typeface="Arial" charset="0"/>
              </a:rPr>
              <a:t>: gamut of monitor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F354DBD-A4D6-4564-A64B-A99BD952A0A5}" type="slidenum">
              <a:rPr lang="en-US" smtClean="0"/>
              <a:pPr/>
              <a:t>9</a:t>
            </a:fld>
            <a:r>
              <a:rPr lang="en-US" dirty="0"/>
              <a:t> of 53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Color II - 10/23/12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722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S123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2">
      <a:majorFont>
        <a:latin typeface="Calibri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HG明朝B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igin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bherila</Template>
  <TotalTime>5107</TotalTime>
  <Words>4051</Words>
  <Application>Microsoft Office PowerPoint</Application>
  <PresentationFormat>On-screen Show (16:9)</PresentationFormat>
  <Paragraphs>629</Paragraphs>
  <Slides>53</Slides>
  <Notes>53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53</vt:i4>
      </vt:variant>
    </vt:vector>
  </HeadingPairs>
  <TitlesOfParts>
    <vt:vector size="56" baseType="lpstr">
      <vt:lpstr>CS123 Theme</vt:lpstr>
      <vt:lpstr>Equation</vt:lpstr>
      <vt:lpstr>Image</vt:lpstr>
      <vt:lpstr>Introduction to Color</vt:lpstr>
      <vt:lpstr>Lecture Roadmap</vt:lpstr>
      <vt:lpstr>CIE Space Showing an RGB Gamut</vt:lpstr>
      <vt:lpstr>CIE Space Projection to Chromaticity Diagram</vt:lpstr>
      <vt:lpstr>CIE Chromaticity Diagram</vt:lpstr>
      <vt:lpstr>Hue and Dominant Wavelength seen Geometrically</vt:lpstr>
      <vt:lpstr>Using the Chromaticity Diagram</vt:lpstr>
      <vt:lpstr>Color Mixing/Color Gamuts (1/2)</vt:lpstr>
      <vt:lpstr>Color Mixing/Color Gamuts (2/2)</vt:lpstr>
      <vt:lpstr>PowerPoint Presentation</vt:lpstr>
      <vt:lpstr>Lecture Roadmap</vt:lpstr>
      <vt:lpstr>Color Spaces</vt:lpstr>
      <vt:lpstr>Color Models for Raster Graphics</vt:lpstr>
      <vt:lpstr>The RGB Color Model (1/3)</vt:lpstr>
      <vt:lpstr>The RGB Color Model (2/3)</vt:lpstr>
      <vt:lpstr>The RGB Color Model (3/3)</vt:lpstr>
      <vt:lpstr>The CMY(K) Color Model (1/2)</vt:lpstr>
      <vt:lpstr>The CMY(K) Color Model (2/2)</vt:lpstr>
      <vt:lpstr>The HSV Color Model (1/2)</vt:lpstr>
      <vt:lpstr>The HSV Color Model (2/2) </vt:lpstr>
      <vt:lpstr>The HLS Color Model </vt:lpstr>
      <vt:lpstr>Perceptual Uniformity (or lack thereof)</vt:lpstr>
      <vt:lpstr>The Munsell System (1/2)    </vt:lpstr>
      <vt:lpstr>The Munsell System (2/2)</vt:lpstr>
      <vt:lpstr>CIE Lab – a perception based color space</vt:lpstr>
      <vt:lpstr>Bonus Color Space: CIECAM02 Color Appearance Model</vt:lpstr>
      <vt:lpstr>Perceptual Effect Corrected For…</vt:lpstr>
      <vt:lpstr>One More Time… with Color (1/2)</vt:lpstr>
      <vt:lpstr>One More Time… with Color (2/2)</vt:lpstr>
      <vt:lpstr>Color Model Pros and Cons (1/2)</vt:lpstr>
      <vt:lpstr>Color Model Pros and Cons (2/2)</vt:lpstr>
      <vt:lpstr>Lecture Roadmap</vt:lpstr>
      <vt:lpstr>CIELab in Photoshop</vt:lpstr>
      <vt:lpstr>Interactive Specification of Color (1/3): Sliders</vt:lpstr>
      <vt:lpstr>Interactive Specification of Color (2/3) : Geometric Views</vt:lpstr>
      <vt:lpstr>Interactive Specification of Color (3/3): Geometric Views, cont.</vt:lpstr>
      <vt:lpstr>3D Color Pickers</vt:lpstr>
      <vt:lpstr>Some Commercial Alternative Pickers</vt:lpstr>
      <vt:lpstr>Interactive Palette Tools</vt:lpstr>
      <vt:lpstr>Interpolating in Color Space (1/2)</vt:lpstr>
      <vt:lpstr>Interpolating in Color Space (2/2)</vt:lpstr>
      <vt:lpstr>Lecture Roadmap</vt:lpstr>
      <vt:lpstr>Using Color in Computer Graphics: Ask, “Why?”</vt:lpstr>
      <vt:lpstr>Choose Palette or Scheme</vt:lpstr>
      <vt:lpstr>Color palette books…</vt:lpstr>
      <vt:lpstr>Assign Colors for Ease of Use/Reading/Viewing</vt:lpstr>
      <vt:lpstr>Color Coding (1/2)</vt:lpstr>
      <vt:lpstr>Color Coding 2/2</vt:lpstr>
      <vt:lpstr>Too Much Diversity?</vt:lpstr>
      <vt:lpstr>Saturation—Not Easiest Choice for a Background…</vt:lpstr>
      <vt:lpstr>No Comment Needed</vt:lpstr>
      <vt:lpstr>Take Away Ideas</vt:lpstr>
      <vt:lpstr>For More Information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Color-  part II</dc:title>
  <dc:creator>fadeputr;ben@herila.net</dc:creator>
  <cp:lastModifiedBy>CS123</cp:lastModifiedBy>
  <cp:revision>226</cp:revision>
  <dcterms:created xsi:type="dcterms:W3CDTF">2010-10-17T06:20:11Z</dcterms:created>
  <dcterms:modified xsi:type="dcterms:W3CDTF">2012-10-23T14:33:36Z</dcterms:modified>
</cp:coreProperties>
</file>